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4"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7" r:id="rId19"/>
    <p:sldId id="276" r:id="rId20"/>
    <p:sldId id="275" r:id="rId21"/>
    <p:sldId id="309" r:id="rId22"/>
    <p:sldId id="287" r:id="rId23"/>
    <p:sldId id="310" r:id="rId24"/>
    <p:sldId id="288" r:id="rId25"/>
    <p:sldId id="289" r:id="rId26"/>
    <p:sldId id="311" r:id="rId27"/>
    <p:sldId id="290" r:id="rId28"/>
    <p:sldId id="291" r:id="rId29"/>
    <p:sldId id="292" r:id="rId30"/>
    <p:sldId id="297" r:id="rId31"/>
    <p:sldId id="296" r:id="rId32"/>
    <p:sldId id="298" r:id="rId33"/>
    <p:sldId id="295" r:id="rId34"/>
    <p:sldId id="299" r:id="rId35"/>
    <p:sldId id="294" r:id="rId36"/>
    <p:sldId id="293" r:id="rId37"/>
    <p:sldId id="345" r:id="rId38"/>
    <p:sldId id="301" r:id="rId39"/>
    <p:sldId id="346" r:id="rId40"/>
    <p:sldId id="300" r:id="rId41"/>
    <p:sldId id="303" r:id="rId42"/>
    <p:sldId id="302" r:id="rId43"/>
    <p:sldId id="304" r:id="rId44"/>
    <p:sldId id="307" r:id="rId45"/>
    <p:sldId id="308" r:id="rId46"/>
    <p:sldId id="306" r:id="rId47"/>
    <p:sldId id="305" r:id="rId48"/>
    <p:sldId id="313" r:id="rId49"/>
    <p:sldId id="312" r:id="rId50"/>
    <p:sldId id="314" r:id="rId51"/>
    <p:sldId id="315" r:id="rId52"/>
    <p:sldId id="316" r:id="rId53"/>
    <p:sldId id="319" r:id="rId54"/>
    <p:sldId id="317" r:id="rId55"/>
    <p:sldId id="318" r:id="rId56"/>
    <p:sldId id="278" r:id="rId57"/>
    <p:sldId id="280" r:id="rId58"/>
    <p:sldId id="279" r:id="rId59"/>
    <p:sldId id="281" r:id="rId60"/>
    <p:sldId id="286" r:id="rId61"/>
    <p:sldId id="285" r:id="rId62"/>
    <p:sldId id="284" r:id="rId63"/>
    <p:sldId id="283" r:id="rId64"/>
    <p:sldId id="282" r:id="rId65"/>
    <p:sldId id="320" r:id="rId66"/>
    <p:sldId id="323" r:id="rId67"/>
    <p:sldId id="322" r:id="rId68"/>
    <p:sldId id="321" r:id="rId69"/>
    <p:sldId id="325" r:id="rId70"/>
    <p:sldId id="327" r:id="rId71"/>
    <p:sldId id="335" r:id="rId72"/>
    <p:sldId id="326" r:id="rId73"/>
    <p:sldId id="329" r:id="rId74"/>
    <p:sldId id="328" r:id="rId75"/>
    <p:sldId id="342" r:id="rId76"/>
    <p:sldId id="338" r:id="rId77"/>
    <p:sldId id="343" r:id="rId78"/>
    <p:sldId id="344" r:id="rId79"/>
    <p:sldId id="339" r:id="rId80"/>
    <p:sldId id="340" r:id="rId81"/>
    <p:sldId id="341" r:id="rId82"/>
    <p:sldId id="337" r:id="rId83"/>
    <p:sldId id="336" r:id="rId84"/>
    <p:sldId id="256" r:id="rId85"/>
    <p:sldId id="257" r:id="rId86"/>
    <p:sldId id="258" r:id="rId87"/>
    <p:sldId id="330" r:id="rId88"/>
    <p:sldId id="332" r:id="rId89"/>
    <p:sldId id="331" r:id="rId90"/>
    <p:sldId id="334" r:id="rId91"/>
    <p:sldId id="333"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52D6-60EF-4094-A481-89526095A8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B48E57-F62C-41BE-B3DF-46726D896F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FC1249-8160-417D-B3A5-20C2550327B2}"/>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D94A35CD-CB45-438F-A362-A4C3195A8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29AE26-5C64-43EE-9C8A-6248A07161AB}"/>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4157535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02FA3-D8A8-457F-8A2F-A4257DB5A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AA783F-5F00-4C38-9025-9477BC32E8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5BDC97-9807-4240-9398-A5348CBC6B98}"/>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9344E98C-B719-4212-9867-903B80AB53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3CFDDB-8204-4787-8890-5DC6DB7D170C}"/>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119109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84DB7-BB2A-4E85-A4D6-38DACAC5A5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B9B32C-D1B5-4736-BA5B-F9E9FFB52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BDEC9-98E6-4851-9CAE-868E6DD2A7EE}"/>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4441577C-7808-4E53-B94D-9DB8FC411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7C537-8C13-4767-90D7-26E22179AD19}"/>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265868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86B9B-C2FF-4C62-8973-7B15DC402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D32E90-8FF5-4575-B8A1-EF50A5C2BE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393740-491F-4046-84D7-E3E9CEAE1A93}"/>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69307C7D-24EA-4FAB-B43A-068287E2C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EAC3C5-0B9B-45CA-9762-9CEA36FBB41C}"/>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1833467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2E1B3-8C38-4CA6-82FF-44113182D1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6AF4E3-C561-4486-80FA-5A1FD7B63B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6A19D3-738E-401E-9535-418A35E222C9}"/>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DFB73520-AF64-4165-BB43-A74B97C19F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AB3D4F-3CE8-40E8-A6E2-B32CAE4186F8}"/>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319052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E6EE4-5504-4974-8D33-6BC2C55561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939390-B8A3-4B30-923B-FAB18D63C5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C8815D-E00A-45DE-96D9-D546A9FA06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276E77-86EE-41CF-A639-184520437029}"/>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6" name="Footer Placeholder 5">
            <a:extLst>
              <a:ext uri="{FF2B5EF4-FFF2-40B4-BE49-F238E27FC236}">
                <a16:creationId xmlns:a16="http://schemas.microsoft.com/office/drawing/2014/main" id="{2388FB6E-A5FB-48F5-B112-6A667C266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26A1E9-4F54-4F65-BAD2-373D89EF1C80}"/>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4232154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7577-57AE-4427-AA03-747783A003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245282-09E9-41BB-902F-17B0EE1F66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19609F-C48B-4855-971C-26E3CF2219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F278DD-47FA-4A63-84CC-B676B85AE9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B4FF59-EF37-4E08-9440-65F23E663F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3D1945-C7F6-42A5-8CE4-17D56F03C740}"/>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8" name="Footer Placeholder 7">
            <a:extLst>
              <a:ext uri="{FF2B5EF4-FFF2-40B4-BE49-F238E27FC236}">
                <a16:creationId xmlns:a16="http://schemas.microsoft.com/office/drawing/2014/main" id="{EECA9A0D-D57B-4D0D-AF00-1288BD880C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3FEBC9-146D-4E06-BD7C-67103D761118}"/>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3658650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C7775-9F98-4264-AE1B-F0622FF546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D56312-E2E1-4533-8CE0-CC425C593607}"/>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4" name="Footer Placeholder 3">
            <a:extLst>
              <a:ext uri="{FF2B5EF4-FFF2-40B4-BE49-F238E27FC236}">
                <a16:creationId xmlns:a16="http://schemas.microsoft.com/office/drawing/2014/main" id="{9DFA978E-2BD6-4E7F-8021-B031775205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8564DB-9FA8-4B80-A866-3BC0926631B5}"/>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107260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ECB18F-B174-48CE-868B-21B31CDEB25C}"/>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3" name="Footer Placeholder 2">
            <a:extLst>
              <a:ext uri="{FF2B5EF4-FFF2-40B4-BE49-F238E27FC236}">
                <a16:creationId xmlns:a16="http://schemas.microsoft.com/office/drawing/2014/main" id="{193296E7-2898-4662-A18B-535009299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5B911-44B2-40CB-B6F9-40680D97C0B1}"/>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4026498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68D3D-056D-4270-A5A2-3E8D501E6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D3D791C-56D0-40E6-B964-6D8C1C23C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6CAB24-D1DA-40DE-810C-76B50BE641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16E910-9487-44D6-96F9-018BC9152AA0}"/>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6" name="Footer Placeholder 5">
            <a:extLst>
              <a:ext uri="{FF2B5EF4-FFF2-40B4-BE49-F238E27FC236}">
                <a16:creationId xmlns:a16="http://schemas.microsoft.com/office/drawing/2014/main" id="{7B52DF5C-BAD3-4AEB-ADE7-BC1A41736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5B90C-1B9A-4AA4-B222-BC12BB6408E0}"/>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1619305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914F0-FE8E-4259-AA16-31F9DDC84A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E8ADC1-C28F-4F04-97D5-583A90511C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03EC481-96CB-446D-8EF1-C1B902435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4E124F-1586-4C5B-9522-8FC1A396C762}"/>
              </a:ext>
            </a:extLst>
          </p:cNvPr>
          <p:cNvSpPr>
            <a:spLocks noGrp="1"/>
          </p:cNvSpPr>
          <p:nvPr>
            <p:ph type="dt" sz="half" idx="10"/>
          </p:nvPr>
        </p:nvSpPr>
        <p:spPr/>
        <p:txBody>
          <a:bodyPr/>
          <a:lstStyle/>
          <a:p>
            <a:fld id="{B412E65D-EFBA-42DE-8FD8-3446A131D06C}" type="datetimeFigureOut">
              <a:rPr lang="en-US" smtClean="0"/>
              <a:t>20-Feb-22</a:t>
            </a:fld>
            <a:endParaRPr lang="en-US"/>
          </a:p>
        </p:txBody>
      </p:sp>
      <p:sp>
        <p:nvSpPr>
          <p:cNvPr id="6" name="Footer Placeholder 5">
            <a:extLst>
              <a:ext uri="{FF2B5EF4-FFF2-40B4-BE49-F238E27FC236}">
                <a16:creationId xmlns:a16="http://schemas.microsoft.com/office/drawing/2014/main" id="{E8B42B15-785E-4857-B545-CF983E5C55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35E435-22A2-49D9-B467-A26899AE044D}"/>
              </a:ext>
            </a:extLst>
          </p:cNvPr>
          <p:cNvSpPr>
            <a:spLocks noGrp="1"/>
          </p:cNvSpPr>
          <p:nvPr>
            <p:ph type="sldNum" sz="quarter" idx="12"/>
          </p:nvPr>
        </p:nvSpPr>
        <p:spPr/>
        <p:txBody>
          <a:bodyPr/>
          <a:lstStyle/>
          <a:p>
            <a:fld id="{A69AB99B-7F50-4C5F-BFE7-696DA55F8B07}" type="slidenum">
              <a:rPr lang="en-US" smtClean="0"/>
              <a:t>‹#›</a:t>
            </a:fld>
            <a:endParaRPr lang="en-US"/>
          </a:p>
        </p:txBody>
      </p:sp>
    </p:spTree>
    <p:extLst>
      <p:ext uri="{BB962C8B-B14F-4D97-AF65-F5344CB8AC3E}">
        <p14:creationId xmlns:p14="http://schemas.microsoft.com/office/powerpoint/2010/main" val="3726639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D007B39-AD5C-4521-AD98-323B505A9B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552742-87B2-4FB9-B202-B748101777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3A37-FE6D-4F95-98DF-3301F0F880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2E65D-EFBA-42DE-8FD8-3446A131D06C}" type="datetimeFigureOut">
              <a:rPr lang="en-US" smtClean="0"/>
              <a:t>20-Feb-22</a:t>
            </a:fld>
            <a:endParaRPr lang="en-US"/>
          </a:p>
        </p:txBody>
      </p:sp>
      <p:sp>
        <p:nvSpPr>
          <p:cNvPr id="5" name="Footer Placeholder 4">
            <a:extLst>
              <a:ext uri="{FF2B5EF4-FFF2-40B4-BE49-F238E27FC236}">
                <a16:creationId xmlns:a16="http://schemas.microsoft.com/office/drawing/2014/main" id="{16B2401C-1428-4F76-A08B-685DBF414A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197E16-1DF4-48FA-8398-BE97347E26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9AB99B-7F50-4C5F-BFE7-696DA55F8B07}" type="slidenum">
              <a:rPr lang="en-US" smtClean="0"/>
              <a:t>‹#›</a:t>
            </a:fld>
            <a:endParaRPr lang="en-US"/>
          </a:p>
        </p:txBody>
      </p:sp>
    </p:spTree>
    <p:extLst>
      <p:ext uri="{BB962C8B-B14F-4D97-AF65-F5344CB8AC3E}">
        <p14:creationId xmlns:p14="http://schemas.microsoft.com/office/powerpoint/2010/main" val="4146190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1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1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1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1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1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pubs.opengroup.org/architecture/togaf9-doc/arch/chap18.html#tag_foot_1"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pubs.opengroup.org/architecture/togaf9-doc/arch/chap44.html#tag_44"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15B8-3F6F-4416-AD91-1CAE7001862B}"/>
              </a:ext>
            </a:extLst>
          </p:cNvPr>
          <p:cNvSpPr>
            <a:spLocks noGrp="1"/>
          </p:cNvSpPr>
          <p:nvPr>
            <p:ph type="title"/>
          </p:nvPr>
        </p:nvSpPr>
        <p:spPr/>
        <p:txBody>
          <a:bodyPr/>
          <a:lstStyle/>
          <a:p>
            <a:r>
              <a:rPr lang="en-US" dirty="0"/>
              <a:t>Chapters</a:t>
            </a:r>
          </a:p>
        </p:txBody>
      </p:sp>
      <p:sp>
        <p:nvSpPr>
          <p:cNvPr id="3" name="Content Placeholder 2">
            <a:extLst>
              <a:ext uri="{FF2B5EF4-FFF2-40B4-BE49-F238E27FC236}">
                <a16:creationId xmlns:a16="http://schemas.microsoft.com/office/drawing/2014/main" id="{DC96718A-9A43-4E78-B0B9-04B67155142C}"/>
              </a:ext>
            </a:extLst>
          </p:cNvPr>
          <p:cNvSpPr>
            <a:spLocks noGrp="1"/>
          </p:cNvSpPr>
          <p:nvPr>
            <p:ph idx="1"/>
          </p:nvPr>
        </p:nvSpPr>
        <p:spPr>
          <a:xfrm>
            <a:off x="838200" y="1520825"/>
            <a:ext cx="10515600" cy="4351338"/>
          </a:xfrm>
        </p:spPr>
        <p:txBody>
          <a:bodyPr>
            <a:normAutofit lnSpcReduction="10000"/>
          </a:bodyPr>
          <a:lstStyle/>
          <a:p>
            <a:r>
              <a:rPr lang="en-US" b="1" dirty="0"/>
              <a:t>Introduction </a:t>
            </a:r>
          </a:p>
          <a:p>
            <a:r>
              <a:rPr lang="en-US" b="1" dirty="0"/>
              <a:t>core concepts</a:t>
            </a:r>
          </a:p>
          <a:p>
            <a:r>
              <a:rPr lang="en-US" b="1" dirty="0"/>
              <a:t>Definitions </a:t>
            </a:r>
          </a:p>
          <a:p>
            <a:pPr marL="0" indent="0">
              <a:buNone/>
            </a:pPr>
            <a:endParaRPr lang="en-US" b="1" dirty="0"/>
          </a:p>
          <a:p>
            <a:r>
              <a:rPr lang="en-US" b="1" dirty="0"/>
              <a:t>Architecture Development Method</a:t>
            </a:r>
          </a:p>
          <a:p>
            <a:r>
              <a:rPr lang="en-US" b="1" dirty="0"/>
              <a:t>ADM Guidelines and Techniques </a:t>
            </a:r>
          </a:p>
          <a:p>
            <a:r>
              <a:rPr lang="en-US" b="1" dirty="0"/>
              <a:t>Architecture Content Framework </a:t>
            </a:r>
          </a:p>
          <a:p>
            <a:r>
              <a:rPr lang="en-US" b="1" dirty="0"/>
              <a:t>Enterprise continuum and Tools </a:t>
            </a:r>
          </a:p>
          <a:p>
            <a:r>
              <a:rPr lang="en-US" b="1" dirty="0"/>
              <a:t>Architecture Capability Framework </a:t>
            </a:r>
          </a:p>
        </p:txBody>
      </p:sp>
    </p:spTree>
    <p:extLst>
      <p:ext uri="{BB962C8B-B14F-4D97-AF65-F5344CB8AC3E}">
        <p14:creationId xmlns:p14="http://schemas.microsoft.com/office/powerpoint/2010/main" val="1486336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2B4A-6D8A-4419-AE9F-EB9F8B43EDEE}"/>
              </a:ext>
            </a:extLst>
          </p:cNvPr>
          <p:cNvSpPr>
            <a:spLocks noGrp="1"/>
          </p:cNvSpPr>
          <p:nvPr>
            <p:ph type="title"/>
          </p:nvPr>
        </p:nvSpPr>
        <p:spPr>
          <a:xfrm>
            <a:off x="838200" y="404883"/>
            <a:ext cx="10515600" cy="615536"/>
          </a:xfrm>
        </p:spPr>
        <p:txBody>
          <a:bodyPr>
            <a:normAutofit/>
          </a:bodyPr>
          <a:lstStyle/>
          <a:p>
            <a:r>
              <a:rPr lang="en-US" sz="2800" b="1" dirty="0"/>
              <a:t>Relationship between Deliverables, Artifacts and Building Blocks.</a:t>
            </a:r>
          </a:p>
        </p:txBody>
      </p:sp>
      <p:pic>
        <p:nvPicPr>
          <p:cNvPr id="5" name="Content Placeholder 4">
            <a:extLst>
              <a:ext uri="{FF2B5EF4-FFF2-40B4-BE49-F238E27FC236}">
                <a16:creationId xmlns:a16="http://schemas.microsoft.com/office/drawing/2014/main" id="{DAF4F15D-02F0-471E-9D55-E34BE95922A7}"/>
              </a:ext>
            </a:extLst>
          </p:cNvPr>
          <p:cNvPicPr>
            <a:picLocks noGrp="1" noChangeAspect="1"/>
          </p:cNvPicPr>
          <p:nvPr>
            <p:ph idx="1"/>
          </p:nvPr>
        </p:nvPicPr>
        <p:blipFill>
          <a:blip r:embed="rId2"/>
          <a:stretch>
            <a:fillRect/>
          </a:stretch>
        </p:blipFill>
        <p:spPr>
          <a:xfrm>
            <a:off x="538370" y="1554198"/>
            <a:ext cx="7086600" cy="4019550"/>
          </a:xfrm>
        </p:spPr>
      </p:pic>
      <p:sp>
        <p:nvSpPr>
          <p:cNvPr id="8" name="TextBox 7">
            <a:extLst>
              <a:ext uri="{FF2B5EF4-FFF2-40B4-BE49-F238E27FC236}">
                <a16:creationId xmlns:a16="http://schemas.microsoft.com/office/drawing/2014/main" id="{DC97A536-B9D0-46EF-B436-EB29ADFE1033}"/>
              </a:ext>
            </a:extLst>
          </p:cNvPr>
          <p:cNvSpPr txBox="1"/>
          <p:nvPr/>
        </p:nvSpPr>
        <p:spPr>
          <a:xfrm>
            <a:off x="7624970" y="1720840"/>
            <a:ext cx="4224698" cy="3416320"/>
          </a:xfrm>
          <a:prstGeom prst="rect">
            <a:avLst/>
          </a:prstGeom>
          <a:noFill/>
        </p:spPr>
        <p:txBody>
          <a:bodyPr wrap="square" rtlCol="0">
            <a:spAutoFit/>
          </a:bodyPr>
          <a:lstStyle/>
          <a:p>
            <a:r>
              <a:rPr lang="en-US" b="0" i="0" dirty="0">
                <a:solidFill>
                  <a:srgbClr val="333333"/>
                </a:solidFill>
                <a:effectLst/>
                <a:latin typeface="Arial" panose="020B0604020202020204" pitchFamily="34" charset="0"/>
              </a:rPr>
              <a:t>For example, an Architecture Definition Document is a deliverable that documents an Architecture Description. This document will contain a number of complementary artifacts that are views of the building blocks relevant to the architecture. For example, a process flow diagram (an artifact) may be created to describe the target call handling process (a building block). This artifact may also describe other building blocks,</a:t>
            </a:r>
            <a:endParaRPr lang="en-US" dirty="0"/>
          </a:p>
        </p:txBody>
      </p:sp>
    </p:spTree>
    <p:extLst>
      <p:ext uri="{BB962C8B-B14F-4D97-AF65-F5344CB8AC3E}">
        <p14:creationId xmlns:p14="http://schemas.microsoft.com/office/powerpoint/2010/main" val="2179205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51925A-1C30-401A-B1CE-83EFF8D901B8}"/>
              </a:ext>
            </a:extLst>
          </p:cNvPr>
          <p:cNvPicPr>
            <a:picLocks noChangeAspect="1"/>
          </p:cNvPicPr>
          <p:nvPr/>
        </p:nvPicPr>
        <p:blipFill>
          <a:blip r:embed="rId2"/>
          <a:stretch>
            <a:fillRect/>
          </a:stretch>
        </p:blipFill>
        <p:spPr>
          <a:xfrm>
            <a:off x="0" y="-1"/>
            <a:ext cx="12046226" cy="2809461"/>
          </a:xfrm>
          <a:prstGeom prst="rect">
            <a:avLst/>
          </a:prstGeom>
        </p:spPr>
      </p:pic>
      <p:pic>
        <p:nvPicPr>
          <p:cNvPr id="7" name="Picture 6">
            <a:extLst>
              <a:ext uri="{FF2B5EF4-FFF2-40B4-BE49-F238E27FC236}">
                <a16:creationId xmlns:a16="http://schemas.microsoft.com/office/drawing/2014/main" id="{68ED7E3E-5D0F-443E-8FA2-F7E1271AF49A}"/>
              </a:ext>
            </a:extLst>
          </p:cNvPr>
          <p:cNvPicPr>
            <a:picLocks noChangeAspect="1"/>
          </p:cNvPicPr>
          <p:nvPr/>
        </p:nvPicPr>
        <p:blipFill>
          <a:blip r:embed="rId3"/>
          <a:stretch>
            <a:fillRect/>
          </a:stretch>
        </p:blipFill>
        <p:spPr>
          <a:xfrm>
            <a:off x="328473" y="2809460"/>
            <a:ext cx="11389280" cy="1934818"/>
          </a:xfrm>
          <a:prstGeom prst="rect">
            <a:avLst/>
          </a:prstGeom>
        </p:spPr>
      </p:pic>
      <p:pic>
        <p:nvPicPr>
          <p:cNvPr id="9" name="Picture 8">
            <a:extLst>
              <a:ext uri="{FF2B5EF4-FFF2-40B4-BE49-F238E27FC236}">
                <a16:creationId xmlns:a16="http://schemas.microsoft.com/office/drawing/2014/main" id="{52B4D422-1BA6-4ECA-A973-99044EFB6BED}"/>
              </a:ext>
            </a:extLst>
          </p:cNvPr>
          <p:cNvPicPr>
            <a:picLocks noChangeAspect="1"/>
          </p:cNvPicPr>
          <p:nvPr/>
        </p:nvPicPr>
        <p:blipFill>
          <a:blip r:embed="rId4"/>
          <a:stretch>
            <a:fillRect/>
          </a:stretch>
        </p:blipFill>
        <p:spPr>
          <a:xfrm>
            <a:off x="328473" y="4744278"/>
            <a:ext cx="11389280" cy="2247900"/>
          </a:xfrm>
          <a:prstGeom prst="rect">
            <a:avLst/>
          </a:prstGeom>
        </p:spPr>
      </p:pic>
    </p:spTree>
    <p:extLst>
      <p:ext uri="{BB962C8B-B14F-4D97-AF65-F5344CB8AC3E}">
        <p14:creationId xmlns:p14="http://schemas.microsoft.com/office/powerpoint/2010/main" val="710041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65A38-541C-4C97-8312-94BF2E8B36D7}"/>
              </a:ext>
            </a:extLst>
          </p:cNvPr>
          <p:cNvPicPr>
            <a:picLocks noChangeAspect="1"/>
          </p:cNvPicPr>
          <p:nvPr/>
        </p:nvPicPr>
        <p:blipFill>
          <a:blip r:embed="rId2"/>
          <a:stretch>
            <a:fillRect/>
          </a:stretch>
        </p:blipFill>
        <p:spPr>
          <a:xfrm>
            <a:off x="0" y="0"/>
            <a:ext cx="11847443" cy="2491409"/>
          </a:xfrm>
          <a:prstGeom prst="rect">
            <a:avLst/>
          </a:prstGeom>
        </p:spPr>
      </p:pic>
      <p:pic>
        <p:nvPicPr>
          <p:cNvPr id="7" name="Picture 6">
            <a:extLst>
              <a:ext uri="{FF2B5EF4-FFF2-40B4-BE49-F238E27FC236}">
                <a16:creationId xmlns:a16="http://schemas.microsoft.com/office/drawing/2014/main" id="{8B53FD05-B26A-4419-95A8-F91A768D14B2}"/>
              </a:ext>
            </a:extLst>
          </p:cNvPr>
          <p:cNvPicPr>
            <a:picLocks noChangeAspect="1"/>
          </p:cNvPicPr>
          <p:nvPr/>
        </p:nvPicPr>
        <p:blipFill>
          <a:blip r:embed="rId3"/>
          <a:stretch>
            <a:fillRect/>
          </a:stretch>
        </p:blipFill>
        <p:spPr>
          <a:xfrm>
            <a:off x="104360" y="2605087"/>
            <a:ext cx="10287000" cy="2257425"/>
          </a:xfrm>
          <a:prstGeom prst="rect">
            <a:avLst/>
          </a:prstGeom>
        </p:spPr>
      </p:pic>
      <p:pic>
        <p:nvPicPr>
          <p:cNvPr id="9" name="Picture 8">
            <a:extLst>
              <a:ext uri="{FF2B5EF4-FFF2-40B4-BE49-F238E27FC236}">
                <a16:creationId xmlns:a16="http://schemas.microsoft.com/office/drawing/2014/main" id="{DE3035B8-DB38-4911-8205-0B5A2CFF3DC1}"/>
              </a:ext>
            </a:extLst>
          </p:cNvPr>
          <p:cNvPicPr>
            <a:picLocks noChangeAspect="1"/>
          </p:cNvPicPr>
          <p:nvPr/>
        </p:nvPicPr>
        <p:blipFill>
          <a:blip r:embed="rId4"/>
          <a:stretch>
            <a:fillRect/>
          </a:stretch>
        </p:blipFill>
        <p:spPr>
          <a:xfrm>
            <a:off x="104360" y="4862512"/>
            <a:ext cx="10353675" cy="1781175"/>
          </a:xfrm>
          <a:prstGeom prst="rect">
            <a:avLst/>
          </a:prstGeom>
        </p:spPr>
      </p:pic>
    </p:spTree>
    <p:extLst>
      <p:ext uri="{BB962C8B-B14F-4D97-AF65-F5344CB8AC3E}">
        <p14:creationId xmlns:p14="http://schemas.microsoft.com/office/powerpoint/2010/main" val="436889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A2E056-2544-483F-9667-8B3602C5083D}"/>
              </a:ext>
            </a:extLst>
          </p:cNvPr>
          <p:cNvPicPr>
            <a:picLocks noChangeAspect="1"/>
          </p:cNvPicPr>
          <p:nvPr/>
        </p:nvPicPr>
        <p:blipFill>
          <a:blip r:embed="rId2"/>
          <a:stretch>
            <a:fillRect/>
          </a:stretch>
        </p:blipFill>
        <p:spPr>
          <a:xfrm>
            <a:off x="114300" y="0"/>
            <a:ext cx="10134600" cy="1609725"/>
          </a:xfrm>
          <a:prstGeom prst="rect">
            <a:avLst/>
          </a:prstGeom>
        </p:spPr>
      </p:pic>
      <p:pic>
        <p:nvPicPr>
          <p:cNvPr id="7" name="Picture 6">
            <a:extLst>
              <a:ext uri="{FF2B5EF4-FFF2-40B4-BE49-F238E27FC236}">
                <a16:creationId xmlns:a16="http://schemas.microsoft.com/office/drawing/2014/main" id="{6959A325-51B6-4D49-A7FB-40E7A052EA29}"/>
              </a:ext>
            </a:extLst>
          </p:cNvPr>
          <p:cNvPicPr>
            <a:picLocks noChangeAspect="1"/>
          </p:cNvPicPr>
          <p:nvPr/>
        </p:nvPicPr>
        <p:blipFill>
          <a:blip r:embed="rId3"/>
          <a:stretch>
            <a:fillRect/>
          </a:stretch>
        </p:blipFill>
        <p:spPr>
          <a:xfrm>
            <a:off x="114300" y="1857375"/>
            <a:ext cx="10172700" cy="3143250"/>
          </a:xfrm>
          <a:prstGeom prst="rect">
            <a:avLst/>
          </a:prstGeom>
        </p:spPr>
      </p:pic>
      <p:pic>
        <p:nvPicPr>
          <p:cNvPr id="9" name="Picture 8">
            <a:extLst>
              <a:ext uri="{FF2B5EF4-FFF2-40B4-BE49-F238E27FC236}">
                <a16:creationId xmlns:a16="http://schemas.microsoft.com/office/drawing/2014/main" id="{E1BCE30A-3F68-4B11-8AE9-F07BA171AE1F}"/>
              </a:ext>
            </a:extLst>
          </p:cNvPr>
          <p:cNvPicPr>
            <a:picLocks noChangeAspect="1"/>
          </p:cNvPicPr>
          <p:nvPr/>
        </p:nvPicPr>
        <p:blipFill>
          <a:blip r:embed="rId4"/>
          <a:stretch>
            <a:fillRect/>
          </a:stretch>
        </p:blipFill>
        <p:spPr>
          <a:xfrm>
            <a:off x="0" y="4762706"/>
            <a:ext cx="10229850" cy="2447925"/>
          </a:xfrm>
          <a:prstGeom prst="rect">
            <a:avLst/>
          </a:prstGeom>
        </p:spPr>
      </p:pic>
    </p:spTree>
    <p:extLst>
      <p:ext uri="{BB962C8B-B14F-4D97-AF65-F5344CB8AC3E}">
        <p14:creationId xmlns:p14="http://schemas.microsoft.com/office/powerpoint/2010/main" val="9571970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027478-163F-4FC1-BE04-D1FBB2C85B05}"/>
              </a:ext>
            </a:extLst>
          </p:cNvPr>
          <p:cNvPicPr>
            <a:picLocks noChangeAspect="1"/>
          </p:cNvPicPr>
          <p:nvPr/>
        </p:nvPicPr>
        <p:blipFill>
          <a:blip r:embed="rId2"/>
          <a:stretch>
            <a:fillRect/>
          </a:stretch>
        </p:blipFill>
        <p:spPr>
          <a:xfrm>
            <a:off x="114507" y="155711"/>
            <a:ext cx="11653423" cy="2242931"/>
          </a:xfrm>
          <a:prstGeom prst="rect">
            <a:avLst/>
          </a:prstGeom>
        </p:spPr>
      </p:pic>
      <p:pic>
        <p:nvPicPr>
          <p:cNvPr id="7" name="Picture 6">
            <a:extLst>
              <a:ext uri="{FF2B5EF4-FFF2-40B4-BE49-F238E27FC236}">
                <a16:creationId xmlns:a16="http://schemas.microsoft.com/office/drawing/2014/main" id="{5AD8C08C-EEB5-445A-ADA4-491325A4CAD6}"/>
              </a:ext>
            </a:extLst>
          </p:cNvPr>
          <p:cNvPicPr>
            <a:picLocks noChangeAspect="1"/>
          </p:cNvPicPr>
          <p:nvPr/>
        </p:nvPicPr>
        <p:blipFill>
          <a:blip r:embed="rId3"/>
          <a:stretch>
            <a:fillRect/>
          </a:stretch>
        </p:blipFill>
        <p:spPr>
          <a:xfrm>
            <a:off x="246406" y="2581275"/>
            <a:ext cx="11653423" cy="2242930"/>
          </a:xfrm>
          <a:prstGeom prst="rect">
            <a:avLst/>
          </a:prstGeom>
        </p:spPr>
      </p:pic>
      <p:pic>
        <p:nvPicPr>
          <p:cNvPr id="9" name="Picture 8">
            <a:extLst>
              <a:ext uri="{FF2B5EF4-FFF2-40B4-BE49-F238E27FC236}">
                <a16:creationId xmlns:a16="http://schemas.microsoft.com/office/drawing/2014/main" id="{907687D9-906E-43E3-BA84-5745DDA5CC51}"/>
              </a:ext>
            </a:extLst>
          </p:cNvPr>
          <p:cNvPicPr>
            <a:picLocks noChangeAspect="1"/>
          </p:cNvPicPr>
          <p:nvPr/>
        </p:nvPicPr>
        <p:blipFill>
          <a:blip r:embed="rId4"/>
          <a:stretch>
            <a:fillRect/>
          </a:stretch>
        </p:blipFill>
        <p:spPr>
          <a:xfrm>
            <a:off x="292170" y="4824205"/>
            <a:ext cx="11475759" cy="1809750"/>
          </a:xfrm>
          <a:prstGeom prst="rect">
            <a:avLst/>
          </a:prstGeom>
        </p:spPr>
      </p:pic>
    </p:spTree>
    <p:extLst>
      <p:ext uri="{BB962C8B-B14F-4D97-AF65-F5344CB8AC3E}">
        <p14:creationId xmlns:p14="http://schemas.microsoft.com/office/powerpoint/2010/main" val="40080261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AD12E5-68D9-47A1-84EA-27CB07E6D015}"/>
              </a:ext>
            </a:extLst>
          </p:cNvPr>
          <p:cNvPicPr>
            <a:picLocks noChangeAspect="1"/>
          </p:cNvPicPr>
          <p:nvPr/>
        </p:nvPicPr>
        <p:blipFill>
          <a:blip r:embed="rId2"/>
          <a:stretch>
            <a:fillRect/>
          </a:stretch>
        </p:blipFill>
        <p:spPr>
          <a:xfrm>
            <a:off x="119270" y="0"/>
            <a:ext cx="12072730" cy="2066402"/>
          </a:xfrm>
          <a:prstGeom prst="rect">
            <a:avLst/>
          </a:prstGeom>
        </p:spPr>
      </p:pic>
      <p:pic>
        <p:nvPicPr>
          <p:cNvPr id="7" name="Picture 6">
            <a:extLst>
              <a:ext uri="{FF2B5EF4-FFF2-40B4-BE49-F238E27FC236}">
                <a16:creationId xmlns:a16="http://schemas.microsoft.com/office/drawing/2014/main" id="{D7690FB5-0F82-4E37-A9E9-5EFC659AA278}"/>
              </a:ext>
            </a:extLst>
          </p:cNvPr>
          <p:cNvPicPr>
            <a:picLocks noChangeAspect="1"/>
          </p:cNvPicPr>
          <p:nvPr/>
        </p:nvPicPr>
        <p:blipFill>
          <a:blip r:embed="rId3"/>
          <a:stretch>
            <a:fillRect/>
          </a:stretch>
        </p:blipFill>
        <p:spPr>
          <a:xfrm>
            <a:off x="182631" y="2330519"/>
            <a:ext cx="11826738" cy="2588453"/>
          </a:xfrm>
          <a:prstGeom prst="rect">
            <a:avLst/>
          </a:prstGeom>
        </p:spPr>
      </p:pic>
      <p:pic>
        <p:nvPicPr>
          <p:cNvPr id="9" name="Picture 8">
            <a:extLst>
              <a:ext uri="{FF2B5EF4-FFF2-40B4-BE49-F238E27FC236}">
                <a16:creationId xmlns:a16="http://schemas.microsoft.com/office/drawing/2014/main" id="{73716C87-8B41-492F-8510-D7C3DFBA9C2B}"/>
              </a:ext>
            </a:extLst>
          </p:cNvPr>
          <p:cNvPicPr>
            <a:picLocks noChangeAspect="1"/>
          </p:cNvPicPr>
          <p:nvPr/>
        </p:nvPicPr>
        <p:blipFill>
          <a:blip r:embed="rId4"/>
          <a:stretch>
            <a:fillRect/>
          </a:stretch>
        </p:blipFill>
        <p:spPr>
          <a:xfrm>
            <a:off x="182631" y="4791598"/>
            <a:ext cx="12192095" cy="2066402"/>
          </a:xfrm>
          <a:prstGeom prst="rect">
            <a:avLst/>
          </a:prstGeom>
        </p:spPr>
      </p:pic>
    </p:spTree>
    <p:extLst>
      <p:ext uri="{BB962C8B-B14F-4D97-AF65-F5344CB8AC3E}">
        <p14:creationId xmlns:p14="http://schemas.microsoft.com/office/powerpoint/2010/main" val="38678456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CDD3A5-D9BF-4395-89F0-02240794E794}"/>
              </a:ext>
            </a:extLst>
          </p:cNvPr>
          <p:cNvPicPr>
            <a:picLocks noChangeAspect="1"/>
          </p:cNvPicPr>
          <p:nvPr/>
        </p:nvPicPr>
        <p:blipFill>
          <a:blip r:embed="rId2"/>
          <a:stretch>
            <a:fillRect/>
          </a:stretch>
        </p:blipFill>
        <p:spPr>
          <a:xfrm>
            <a:off x="78164" y="0"/>
            <a:ext cx="12035672" cy="2504661"/>
          </a:xfrm>
          <a:prstGeom prst="rect">
            <a:avLst/>
          </a:prstGeom>
        </p:spPr>
      </p:pic>
      <p:pic>
        <p:nvPicPr>
          <p:cNvPr id="7" name="Picture 6">
            <a:extLst>
              <a:ext uri="{FF2B5EF4-FFF2-40B4-BE49-F238E27FC236}">
                <a16:creationId xmlns:a16="http://schemas.microsoft.com/office/drawing/2014/main" id="{0DA1153E-2FDF-4B3D-AE7D-922D11512C9B}"/>
              </a:ext>
            </a:extLst>
          </p:cNvPr>
          <p:cNvPicPr>
            <a:picLocks noChangeAspect="1"/>
          </p:cNvPicPr>
          <p:nvPr/>
        </p:nvPicPr>
        <p:blipFill>
          <a:blip r:embed="rId3"/>
          <a:stretch>
            <a:fillRect/>
          </a:stretch>
        </p:blipFill>
        <p:spPr>
          <a:xfrm>
            <a:off x="276224" y="2503233"/>
            <a:ext cx="11624228" cy="2564547"/>
          </a:xfrm>
          <a:prstGeom prst="rect">
            <a:avLst/>
          </a:prstGeom>
        </p:spPr>
      </p:pic>
    </p:spTree>
    <p:extLst>
      <p:ext uri="{BB962C8B-B14F-4D97-AF65-F5344CB8AC3E}">
        <p14:creationId xmlns:p14="http://schemas.microsoft.com/office/powerpoint/2010/main" val="31728686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DA8DE4-572A-42EB-8FB4-0EA7820721D5}"/>
              </a:ext>
            </a:extLst>
          </p:cNvPr>
          <p:cNvPicPr>
            <a:picLocks noChangeAspect="1"/>
          </p:cNvPicPr>
          <p:nvPr/>
        </p:nvPicPr>
        <p:blipFill>
          <a:blip r:embed="rId2"/>
          <a:stretch>
            <a:fillRect/>
          </a:stretch>
        </p:blipFill>
        <p:spPr>
          <a:xfrm>
            <a:off x="152924" y="160890"/>
            <a:ext cx="11886151" cy="1946206"/>
          </a:xfrm>
          <a:prstGeom prst="rect">
            <a:avLst/>
          </a:prstGeom>
        </p:spPr>
      </p:pic>
      <p:pic>
        <p:nvPicPr>
          <p:cNvPr id="7" name="Picture 6">
            <a:extLst>
              <a:ext uri="{FF2B5EF4-FFF2-40B4-BE49-F238E27FC236}">
                <a16:creationId xmlns:a16="http://schemas.microsoft.com/office/drawing/2014/main" id="{5B1AF79E-BFC0-4336-BF3D-769B2B5A4B01}"/>
              </a:ext>
            </a:extLst>
          </p:cNvPr>
          <p:cNvPicPr>
            <a:picLocks noChangeAspect="1"/>
          </p:cNvPicPr>
          <p:nvPr/>
        </p:nvPicPr>
        <p:blipFill>
          <a:blip r:embed="rId3"/>
          <a:stretch>
            <a:fillRect/>
          </a:stretch>
        </p:blipFill>
        <p:spPr>
          <a:xfrm>
            <a:off x="152924" y="2428875"/>
            <a:ext cx="11886582" cy="2322030"/>
          </a:xfrm>
          <a:prstGeom prst="rect">
            <a:avLst/>
          </a:prstGeom>
        </p:spPr>
      </p:pic>
    </p:spTree>
    <p:extLst>
      <p:ext uri="{BB962C8B-B14F-4D97-AF65-F5344CB8AC3E}">
        <p14:creationId xmlns:p14="http://schemas.microsoft.com/office/powerpoint/2010/main" val="11388079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19AD70-A781-4B77-99CE-319A2DFBE481}"/>
              </a:ext>
            </a:extLst>
          </p:cNvPr>
          <p:cNvPicPr>
            <a:picLocks noChangeAspect="1"/>
          </p:cNvPicPr>
          <p:nvPr/>
        </p:nvPicPr>
        <p:blipFill>
          <a:blip r:embed="rId2"/>
          <a:stretch>
            <a:fillRect/>
          </a:stretch>
        </p:blipFill>
        <p:spPr>
          <a:xfrm>
            <a:off x="119268" y="102704"/>
            <a:ext cx="11476383" cy="2252870"/>
          </a:xfrm>
          <a:prstGeom prst="rect">
            <a:avLst/>
          </a:prstGeom>
        </p:spPr>
      </p:pic>
      <p:pic>
        <p:nvPicPr>
          <p:cNvPr id="7" name="Picture 6">
            <a:extLst>
              <a:ext uri="{FF2B5EF4-FFF2-40B4-BE49-F238E27FC236}">
                <a16:creationId xmlns:a16="http://schemas.microsoft.com/office/drawing/2014/main" id="{2AA23281-96A9-417D-9990-CF2BE94AA67C}"/>
              </a:ext>
            </a:extLst>
          </p:cNvPr>
          <p:cNvPicPr>
            <a:picLocks noChangeAspect="1"/>
          </p:cNvPicPr>
          <p:nvPr/>
        </p:nvPicPr>
        <p:blipFill>
          <a:blip r:embed="rId3"/>
          <a:stretch>
            <a:fillRect/>
          </a:stretch>
        </p:blipFill>
        <p:spPr>
          <a:xfrm>
            <a:off x="119268" y="2355574"/>
            <a:ext cx="11476383" cy="2252870"/>
          </a:xfrm>
          <a:prstGeom prst="rect">
            <a:avLst/>
          </a:prstGeom>
        </p:spPr>
      </p:pic>
      <p:pic>
        <p:nvPicPr>
          <p:cNvPr id="9" name="Picture 8">
            <a:extLst>
              <a:ext uri="{FF2B5EF4-FFF2-40B4-BE49-F238E27FC236}">
                <a16:creationId xmlns:a16="http://schemas.microsoft.com/office/drawing/2014/main" id="{56EEDA5A-41DC-4FED-A54C-9575EBDDCCAF}"/>
              </a:ext>
            </a:extLst>
          </p:cNvPr>
          <p:cNvPicPr>
            <a:picLocks noChangeAspect="1"/>
          </p:cNvPicPr>
          <p:nvPr/>
        </p:nvPicPr>
        <p:blipFill>
          <a:blip r:embed="rId4"/>
          <a:stretch>
            <a:fillRect/>
          </a:stretch>
        </p:blipFill>
        <p:spPr>
          <a:xfrm>
            <a:off x="119268" y="4608444"/>
            <a:ext cx="11357115" cy="2146852"/>
          </a:xfrm>
          <a:prstGeom prst="rect">
            <a:avLst/>
          </a:prstGeom>
        </p:spPr>
      </p:pic>
    </p:spTree>
    <p:extLst>
      <p:ext uri="{BB962C8B-B14F-4D97-AF65-F5344CB8AC3E}">
        <p14:creationId xmlns:p14="http://schemas.microsoft.com/office/powerpoint/2010/main" val="5665874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A2EEDE-3ED2-42D9-B8BD-200850D40510}"/>
              </a:ext>
            </a:extLst>
          </p:cNvPr>
          <p:cNvPicPr>
            <a:picLocks noChangeAspect="1"/>
          </p:cNvPicPr>
          <p:nvPr/>
        </p:nvPicPr>
        <p:blipFill>
          <a:blip r:embed="rId2"/>
          <a:stretch>
            <a:fillRect/>
          </a:stretch>
        </p:blipFill>
        <p:spPr>
          <a:xfrm>
            <a:off x="106018" y="251791"/>
            <a:ext cx="11449878" cy="2355160"/>
          </a:xfrm>
          <a:prstGeom prst="rect">
            <a:avLst/>
          </a:prstGeom>
        </p:spPr>
      </p:pic>
      <p:pic>
        <p:nvPicPr>
          <p:cNvPr id="7" name="Picture 6">
            <a:extLst>
              <a:ext uri="{FF2B5EF4-FFF2-40B4-BE49-F238E27FC236}">
                <a16:creationId xmlns:a16="http://schemas.microsoft.com/office/drawing/2014/main" id="{A628928A-CE6E-4B68-8E1D-9A94A26C970B}"/>
              </a:ext>
            </a:extLst>
          </p:cNvPr>
          <p:cNvPicPr>
            <a:picLocks noChangeAspect="1"/>
          </p:cNvPicPr>
          <p:nvPr/>
        </p:nvPicPr>
        <p:blipFill>
          <a:blip r:embed="rId3"/>
          <a:stretch>
            <a:fillRect/>
          </a:stretch>
        </p:blipFill>
        <p:spPr>
          <a:xfrm>
            <a:off x="106018" y="2743200"/>
            <a:ext cx="11449878" cy="1937923"/>
          </a:xfrm>
          <a:prstGeom prst="rect">
            <a:avLst/>
          </a:prstGeom>
        </p:spPr>
      </p:pic>
    </p:spTree>
    <p:extLst>
      <p:ext uri="{BB962C8B-B14F-4D97-AF65-F5344CB8AC3E}">
        <p14:creationId xmlns:p14="http://schemas.microsoft.com/office/powerpoint/2010/main" val="320425021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BD2F29-8699-42E6-8288-5552E45B396E}"/>
              </a:ext>
            </a:extLst>
          </p:cNvPr>
          <p:cNvPicPr>
            <a:picLocks noChangeAspect="1"/>
          </p:cNvPicPr>
          <p:nvPr/>
        </p:nvPicPr>
        <p:blipFill>
          <a:blip r:embed="rId2"/>
          <a:stretch>
            <a:fillRect/>
          </a:stretch>
        </p:blipFill>
        <p:spPr>
          <a:xfrm>
            <a:off x="251791" y="0"/>
            <a:ext cx="11474313" cy="5460872"/>
          </a:xfrm>
          <a:prstGeom prst="rect">
            <a:avLst/>
          </a:prstGeom>
        </p:spPr>
      </p:pic>
      <p:sp>
        <p:nvSpPr>
          <p:cNvPr id="7" name="TextBox 6">
            <a:extLst>
              <a:ext uri="{FF2B5EF4-FFF2-40B4-BE49-F238E27FC236}">
                <a16:creationId xmlns:a16="http://schemas.microsoft.com/office/drawing/2014/main" id="{BF7BA98D-9B25-4A2C-B380-D2D6FE13F8FD}"/>
              </a:ext>
            </a:extLst>
          </p:cNvPr>
          <p:cNvSpPr txBox="1"/>
          <p:nvPr/>
        </p:nvSpPr>
        <p:spPr>
          <a:xfrm>
            <a:off x="251791" y="5892565"/>
            <a:ext cx="9886122" cy="375552"/>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8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Solution Building Blocks: </a:t>
            </a:r>
            <a:r>
              <a:rPr lang="en-US" sz="1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Output </a:t>
            </a:r>
            <a:r>
              <a:rPr lang="en-US" sz="1800" b="1"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from Implementation Governance (G), </a:t>
            </a:r>
            <a:r>
              <a:rPr lang="en-US" sz="1800" kern="1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input to all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5918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C351-41A4-4339-BCEB-DD87BA946AF7}"/>
              </a:ext>
            </a:extLst>
          </p:cNvPr>
          <p:cNvSpPr>
            <a:spLocks noGrp="1"/>
          </p:cNvSpPr>
          <p:nvPr>
            <p:ph type="title"/>
          </p:nvPr>
        </p:nvSpPr>
        <p:spPr>
          <a:xfrm>
            <a:off x="838200" y="365126"/>
            <a:ext cx="10515600" cy="800894"/>
          </a:xfrm>
        </p:spPr>
        <p:txBody>
          <a:bodyPr>
            <a:normAutofit/>
          </a:bodyPr>
          <a:lstStyle/>
          <a:p>
            <a:r>
              <a:rPr lang="en-US" sz="2400" b="1" dirty="0"/>
              <a:t>Relationship between Deliverables, Artifacts and Building Blocks.</a:t>
            </a:r>
            <a:endParaRPr lang="en-US" sz="2400" dirty="0"/>
          </a:p>
        </p:txBody>
      </p:sp>
      <p:pic>
        <p:nvPicPr>
          <p:cNvPr id="5" name="Picture 4">
            <a:extLst>
              <a:ext uri="{FF2B5EF4-FFF2-40B4-BE49-F238E27FC236}">
                <a16:creationId xmlns:a16="http://schemas.microsoft.com/office/drawing/2014/main" id="{F0D1CB87-7E04-4A44-8312-E7986C1F2345}"/>
              </a:ext>
            </a:extLst>
          </p:cNvPr>
          <p:cNvPicPr>
            <a:picLocks noChangeAspect="1"/>
          </p:cNvPicPr>
          <p:nvPr/>
        </p:nvPicPr>
        <p:blipFill>
          <a:blip r:embed="rId2"/>
          <a:stretch>
            <a:fillRect/>
          </a:stretch>
        </p:blipFill>
        <p:spPr>
          <a:xfrm>
            <a:off x="1077981" y="1166020"/>
            <a:ext cx="10429942" cy="4628322"/>
          </a:xfrm>
          <a:prstGeom prst="rect">
            <a:avLst/>
          </a:prstGeom>
        </p:spPr>
      </p:pic>
    </p:spTree>
    <p:extLst>
      <p:ext uri="{BB962C8B-B14F-4D97-AF65-F5344CB8AC3E}">
        <p14:creationId xmlns:p14="http://schemas.microsoft.com/office/powerpoint/2010/main" val="42238610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FE57B1-2712-4D71-AC62-64227B8CAD11}"/>
              </a:ext>
            </a:extLst>
          </p:cNvPr>
          <p:cNvPicPr>
            <a:picLocks noChangeAspect="1"/>
          </p:cNvPicPr>
          <p:nvPr/>
        </p:nvPicPr>
        <p:blipFill>
          <a:blip r:embed="rId2"/>
          <a:stretch>
            <a:fillRect/>
          </a:stretch>
        </p:blipFill>
        <p:spPr>
          <a:xfrm>
            <a:off x="109180" y="120457"/>
            <a:ext cx="11764372" cy="2295197"/>
          </a:xfrm>
          <a:prstGeom prst="rect">
            <a:avLst/>
          </a:prstGeom>
        </p:spPr>
      </p:pic>
      <p:pic>
        <p:nvPicPr>
          <p:cNvPr id="7" name="Picture 6">
            <a:extLst>
              <a:ext uri="{FF2B5EF4-FFF2-40B4-BE49-F238E27FC236}">
                <a16:creationId xmlns:a16="http://schemas.microsoft.com/office/drawing/2014/main" id="{433949B9-AF33-4257-8FCC-C9BF42913689}"/>
              </a:ext>
            </a:extLst>
          </p:cNvPr>
          <p:cNvPicPr>
            <a:picLocks noChangeAspect="1"/>
          </p:cNvPicPr>
          <p:nvPr/>
        </p:nvPicPr>
        <p:blipFill>
          <a:blip r:embed="rId3"/>
          <a:stretch>
            <a:fillRect/>
          </a:stretch>
        </p:blipFill>
        <p:spPr>
          <a:xfrm>
            <a:off x="109180" y="2533721"/>
            <a:ext cx="11764372" cy="2051927"/>
          </a:xfrm>
          <a:prstGeom prst="rect">
            <a:avLst/>
          </a:prstGeom>
        </p:spPr>
      </p:pic>
      <p:pic>
        <p:nvPicPr>
          <p:cNvPr id="9" name="Picture 8">
            <a:extLst>
              <a:ext uri="{FF2B5EF4-FFF2-40B4-BE49-F238E27FC236}">
                <a16:creationId xmlns:a16="http://schemas.microsoft.com/office/drawing/2014/main" id="{71E6E24F-D93D-4E48-AF0E-9886A296AC72}"/>
              </a:ext>
            </a:extLst>
          </p:cNvPr>
          <p:cNvPicPr>
            <a:picLocks noChangeAspect="1"/>
          </p:cNvPicPr>
          <p:nvPr/>
        </p:nvPicPr>
        <p:blipFill>
          <a:blip r:embed="rId4"/>
          <a:stretch>
            <a:fillRect/>
          </a:stretch>
        </p:blipFill>
        <p:spPr>
          <a:xfrm>
            <a:off x="109180" y="4703715"/>
            <a:ext cx="12082820" cy="2051927"/>
          </a:xfrm>
          <a:prstGeom prst="rect">
            <a:avLst/>
          </a:prstGeom>
        </p:spPr>
      </p:pic>
    </p:spTree>
    <p:extLst>
      <p:ext uri="{BB962C8B-B14F-4D97-AF65-F5344CB8AC3E}">
        <p14:creationId xmlns:p14="http://schemas.microsoft.com/office/powerpoint/2010/main" val="19577712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63C16B-CDBA-4F23-B562-CFEAD9F4879A}"/>
              </a:ext>
            </a:extLst>
          </p:cNvPr>
          <p:cNvPicPr>
            <a:picLocks noChangeAspect="1"/>
          </p:cNvPicPr>
          <p:nvPr/>
        </p:nvPicPr>
        <p:blipFill>
          <a:blip r:embed="rId2"/>
          <a:stretch>
            <a:fillRect/>
          </a:stretch>
        </p:blipFill>
        <p:spPr>
          <a:xfrm>
            <a:off x="177091" y="128800"/>
            <a:ext cx="11837818" cy="2286853"/>
          </a:xfrm>
          <a:prstGeom prst="rect">
            <a:avLst/>
          </a:prstGeom>
        </p:spPr>
      </p:pic>
      <p:pic>
        <p:nvPicPr>
          <p:cNvPr id="7" name="Picture 6">
            <a:extLst>
              <a:ext uri="{FF2B5EF4-FFF2-40B4-BE49-F238E27FC236}">
                <a16:creationId xmlns:a16="http://schemas.microsoft.com/office/drawing/2014/main" id="{A33AEC82-FDB5-4B85-AD28-4ECC8B0ED4C9}"/>
              </a:ext>
            </a:extLst>
          </p:cNvPr>
          <p:cNvPicPr>
            <a:picLocks noChangeAspect="1"/>
          </p:cNvPicPr>
          <p:nvPr/>
        </p:nvPicPr>
        <p:blipFill>
          <a:blip r:embed="rId3"/>
          <a:stretch>
            <a:fillRect/>
          </a:stretch>
        </p:blipFill>
        <p:spPr>
          <a:xfrm>
            <a:off x="177091" y="2415653"/>
            <a:ext cx="11837818" cy="2688442"/>
          </a:xfrm>
          <a:prstGeom prst="rect">
            <a:avLst/>
          </a:prstGeom>
        </p:spPr>
      </p:pic>
      <p:pic>
        <p:nvPicPr>
          <p:cNvPr id="9" name="Picture 8">
            <a:extLst>
              <a:ext uri="{FF2B5EF4-FFF2-40B4-BE49-F238E27FC236}">
                <a16:creationId xmlns:a16="http://schemas.microsoft.com/office/drawing/2014/main" id="{BFCD233D-BE7C-45AC-BF2E-BC43AC745E4E}"/>
              </a:ext>
            </a:extLst>
          </p:cNvPr>
          <p:cNvPicPr>
            <a:picLocks noChangeAspect="1"/>
          </p:cNvPicPr>
          <p:nvPr/>
        </p:nvPicPr>
        <p:blipFill>
          <a:blip r:embed="rId4"/>
          <a:stretch>
            <a:fillRect/>
          </a:stretch>
        </p:blipFill>
        <p:spPr>
          <a:xfrm>
            <a:off x="0" y="4967785"/>
            <a:ext cx="12014909" cy="1890215"/>
          </a:xfrm>
          <a:prstGeom prst="rect">
            <a:avLst/>
          </a:prstGeom>
        </p:spPr>
      </p:pic>
    </p:spTree>
    <p:extLst>
      <p:ext uri="{BB962C8B-B14F-4D97-AF65-F5344CB8AC3E}">
        <p14:creationId xmlns:p14="http://schemas.microsoft.com/office/powerpoint/2010/main" val="19678249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ED1E3C-DEAA-4DD8-A438-A8041BC3CE03}"/>
              </a:ext>
            </a:extLst>
          </p:cNvPr>
          <p:cNvPicPr>
            <a:picLocks noChangeAspect="1"/>
          </p:cNvPicPr>
          <p:nvPr/>
        </p:nvPicPr>
        <p:blipFill>
          <a:blip r:embed="rId2"/>
          <a:stretch>
            <a:fillRect/>
          </a:stretch>
        </p:blipFill>
        <p:spPr>
          <a:xfrm>
            <a:off x="85997" y="0"/>
            <a:ext cx="12020004" cy="2094672"/>
          </a:xfrm>
          <a:prstGeom prst="rect">
            <a:avLst/>
          </a:prstGeom>
        </p:spPr>
      </p:pic>
      <p:pic>
        <p:nvPicPr>
          <p:cNvPr id="7" name="Picture 6">
            <a:extLst>
              <a:ext uri="{FF2B5EF4-FFF2-40B4-BE49-F238E27FC236}">
                <a16:creationId xmlns:a16="http://schemas.microsoft.com/office/drawing/2014/main" id="{535768E1-0105-4795-8466-F2A7527BE8D8}"/>
              </a:ext>
            </a:extLst>
          </p:cNvPr>
          <p:cNvPicPr>
            <a:picLocks noChangeAspect="1"/>
          </p:cNvPicPr>
          <p:nvPr/>
        </p:nvPicPr>
        <p:blipFill>
          <a:blip r:embed="rId3"/>
          <a:stretch>
            <a:fillRect/>
          </a:stretch>
        </p:blipFill>
        <p:spPr>
          <a:xfrm>
            <a:off x="85997" y="2166938"/>
            <a:ext cx="12020003" cy="2094672"/>
          </a:xfrm>
          <a:prstGeom prst="rect">
            <a:avLst/>
          </a:prstGeom>
        </p:spPr>
      </p:pic>
      <p:pic>
        <p:nvPicPr>
          <p:cNvPr id="9" name="Picture 8">
            <a:extLst>
              <a:ext uri="{FF2B5EF4-FFF2-40B4-BE49-F238E27FC236}">
                <a16:creationId xmlns:a16="http://schemas.microsoft.com/office/drawing/2014/main" id="{ACB63BC7-FDE3-47A8-BD51-CB8496C6A912}"/>
              </a:ext>
            </a:extLst>
          </p:cNvPr>
          <p:cNvPicPr>
            <a:picLocks noChangeAspect="1"/>
          </p:cNvPicPr>
          <p:nvPr/>
        </p:nvPicPr>
        <p:blipFill>
          <a:blip r:embed="rId4"/>
          <a:stretch>
            <a:fillRect/>
          </a:stretch>
        </p:blipFill>
        <p:spPr>
          <a:xfrm>
            <a:off x="238053" y="4261610"/>
            <a:ext cx="11715889" cy="2352674"/>
          </a:xfrm>
          <a:prstGeom prst="rect">
            <a:avLst/>
          </a:prstGeom>
        </p:spPr>
      </p:pic>
    </p:spTree>
    <p:extLst>
      <p:ext uri="{BB962C8B-B14F-4D97-AF65-F5344CB8AC3E}">
        <p14:creationId xmlns:p14="http://schemas.microsoft.com/office/powerpoint/2010/main" val="37843213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13EE4-C49A-45F2-8994-E215B83926FF}"/>
              </a:ext>
            </a:extLst>
          </p:cNvPr>
          <p:cNvPicPr>
            <a:picLocks noChangeAspect="1"/>
          </p:cNvPicPr>
          <p:nvPr/>
        </p:nvPicPr>
        <p:blipFill>
          <a:blip r:embed="rId2"/>
          <a:stretch>
            <a:fillRect/>
          </a:stretch>
        </p:blipFill>
        <p:spPr>
          <a:xfrm>
            <a:off x="123617" y="36443"/>
            <a:ext cx="11803340" cy="2190750"/>
          </a:xfrm>
          <a:prstGeom prst="rect">
            <a:avLst/>
          </a:prstGeom>
        </p:spPr>
      </p:pic>
      <p:pic>
        <p:nvPicPr>
          <p:cNvPr id="7" name="Picture 6">
            <a:extLst>
              <a:ext uri="{FF2B5EF4-FFF2-40B4-BE49-F238E27FC236}">
                <a16:creationId xmlns:a16="http://schemas.microsoft.com/office/drawing/2014/main" id="{61D7F751-C01A-400E-A659-2054C7E1B7AD}"/>
              </a:ext>
            </a:extLst>
          </p:cNvPr>
          <p:cNvPicPr>
            <a:picLocks noChangeAspect="1"/>
          </p:cNvPicPr>
          <p:nvPr/>
        </p:nvPicPr>
        <p:blipFill>
          <a:blip r:embed="rId3"/>
          <a:stretch>
            <a:fillRect/>
          </a:stretch>
        </p:blipFill>
        <p:spPr>
          <a:xfrm>
            <a:off x="123617" y="2424112"/>
            <a:ext cx="11481560" cy="2009775"/>
          </a:xfrm>
          <a:prstGeom prst="rect">
            <a:avLst/>
          </a:prstGeom>
        </p:spPr>
      </p:pic>
      <p:pic>
        <p:nvPicPr>
          <p:cNvPr id="9" name="Picture 8">
            <a:extLst>
              <a:ext uri="{FF2B5EF4-FFF2-40B4-BE49-F238E27FC236}">
                <a16:creationId xmlns:a16="http://schemas.microsoft.com/office/drawing/2014/main" id="{AC9FB2C3-6346-4172-853A-8BB399D2AE67}"/>
              </a:ext>
            </a:extLst>
          </p:cNvPr>
          <p:cNvPicPr>
            <a:picLocks noChangeAspect="1"/>
          </p:cNvPicPr>
          <p:nvPr/>
        </p:nvPicPr>
        <p:blipFill>
          <a:blip r:embed="rId4"/>
          <a:stretch>
            <a:fillRect/>
          </a:stretch>
        </p:blipFill>
        <p:spPr>
          <a:xfrm>
            <a:off x="0" y="4402207"/>
            <a:ext cx="11357113" cy="2419350"/>
          </a:xfrm>
          <a:prstGeom prst="rect">
            <a:avLst/>
          </a:prstGeom>
        </p:spPr>
      </p:pic>
    </p:spTree>
    <p:extLst>
      <p:ext uri="{BB962C8B-B14F-4D97-AF65-F5344CB8AC3E}">
        <p14:creationId xmlns:p14="http://schemas.microsoft.com/office/powerpoint/2010/main" val="40455324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D6E08D5-F073-4FC2-884F-2DD2C6CE331B}"/>
              </a:ext>
            </a:extLst>
          </p:cNvPr>
          <p:cNvSpPr txBox="1"/>
          <p:nvPr/>
        </p:nvSpPr>
        <p:spPr>
          <a:xfrm>
            <a:off x="371060" y="212900"/>
            <a:ext cx="10548731" cy="646331"/>
          </a:xfrm>
          <a:prstGeom prst="rect">
            <a:avLst/>
          </a:prstGeom>
          <a:noFill/>
        </p:spPr>
        <p:txBody>
          <a:bodyPr wrap="square">
            <a:spAutoFit/>
          </a:bodyPr>
          <a:lstStyle/>
          <a:p>
            <a:pPr algn="l"/>
            <a:r>
              <a:rPr lang="en-US" b="1" i="0" dirty="0">
                <a:solidFill>
                  <a:srgbClr val="00A6DE"/>
                </a:solidFill>
                <a:effectLst/>
                <a:highlight>
                  <a:srgbClr val="FFFF00"/>
                </a:highlight>
                <a:latin typeface="Arial" panose="020B0604020202020204" pitchFamily="34" charset="0"/>
              </a:rPr>
              <a:t> Qualities of Principles</a:t>
            </a:r>
            <a:br>
              <a:rPr lang="en-US" b="1" i="0" dirty="0">
                <a:solidFill>
                  <a:srgbClr val="00A6DE"/>
                </a:solidFill>
                <a:effectLst/>
                <a:highlight>
                  <a:srgbClr val="FFFF00"/>
                </a:highlight>
                <a:latin typeface="Arial" panose="020B0604020202020204" pitchFamily="34" charset="0"/>
              </a:rPr>
            </a:br>
            <a:r>
              <a:rPr lang="en-US" b="0" i="0" dirty="0">
                <a:effectLst/>
                <a:highlight>
                  <a:srgbClr val="FFFF00"/>
                </a:highlight>
                <a:latin typeface="Lato" panose="020F0502020204030203" pitchFamily="34" charset="0"/>
              </a:rPr>
              <a:t>Understandability, Robustness, Completeness, Consistency and  Stability</a:t>
            </a:r>
            <a:endParaRPr lang="en-US" b="1" i="0" dirty="0">
              <a:effectLst/>
              <a:highlight>
                <a:srgbClr val="FFFF00"/>
              </a:highlight>
              <a:latin typeface="Arial" panose="020B0604020202020204" pitchFamily="34" charset="0"/>
            </a:endParaRPr>
          </a:p>
        </p:txBody>
      </p:sp>
      <p:pic>
        <p:nvPicPr>
          <p:cNvPr id="7" name="Picture 6">
            <a:extLst>
              <a:ext uri="{FF2B5EF4-FFF2-40B4-BE49-F238E27FC236}">
                <a16:creationId xmlns:a16="http://schemas.microsoft.com/office/drawing/2014/main" id="{7D483D22-903C-4D41-A766-C309099A36E2}"/>
              </a:ext>
            </a:extLst>
          </p:cNvPr>
          <p:cNvPicPr>
            <a:picLocks noChangeAspect="1"/>
          </p:cNvPicPr>
          <p:nvPr/>
        </p:nvPicPr>
        <p:blipFill>
          <a:blip r:embed="rId2"/>
          <a:stretch>
            <a:fillRect/>
          </a:stretch>
        </p:blipFill>
        <p:spPr>
          <a:xfrm>
            <a:off x="371060" y="1464149"/>
            <a:ext cx="10715625" cy="4229100"/>
          </a:xfrm>
          <a:prstGeom prst="rect">
            <a:avLst/>
          </a:prstGeom>
        </p:spPr>
      </p:pic>
      <p:sp>
        <p:nvSpPr>
          <p:cNvPr id="9" name="TextBox 8">
            <a:extLst>
              <a:ext uri="{FF2B5EF4-FFF2-40B4-BE49-F238E27FC236}">
                <a16:creationId xmlns:a16="http://schemas.microsoft.com/office/drawing/2014/main" id="{72ED4219-6B9A-4730-B5C8-5E97176E1367}"/>
              </a:ext>
            </a:extLst>
          </p:cNvPr>
          <p:cNvSpPr txBox="1"/>
          <p:nvPr/>
        </p:nvSpPr>
        <p:spPr>
          <a:xfrm>
            <a:off x="371060" y="1094817"/>
            <a:ext cx="9170504" cy="369332"/>
          </a:xfrm>
          <a:prstGeom prst="rect">
            <a:avLst/>
          </a:prstGeom>
          <a:noFill/>
        </p:spPr>
        <p:txBody>
          <a:bodyPr wrap="square">
            <a:spAutoFit/>
          </a:bodyPr>
          <a:lstStyle/>
          <a:p>
            <a:r>
              <a:rPr lang="en-US" b="1" i="0" dirty="0">
                <a:effectLst/>
                <a:latin typeface="Lato" panose="020F0502020204030203" pitchFamily="34" charset="0"/>
              </a:rPr>
              <a:t>The Architecture Continuum consists of which types of architecture</a:t>
            </a:r>
            <a:endParaRPr lang="en-US" b="1" dirty="0"/>
          </a:p>
        </p:txBody>
      </p:sp>
    </p:spTree>
    <p:extLst>
      <p:ext uri="{BB962C8B-B14F-4D97-AF65-F5344CB8AC3E}">
        <p14:creationId xmlns:p14="http://schemas.microsoft.com/office/powerpoint/2010/main" val="31325124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9B7987-6433-4718-B7C6-8193CE8589B8}"/>
              </a:ext>
            </a:extLst>
          </p:cNvPr>
          <p:cNvPicPr>
            <a:picLocks noChangeAspect="1"/>
          </p:cNvPicPr>
          <p:nvPr/>
        </p:nvPicPr>
        <p:blipFill>
          <a:blip r:embed="rId2"/>
          <a:stretch>
            <a:fillRect/>
          </a:stretch>
        </p:blipFill>
        <p:spPr>
          <a:xfrm>
            <a:off x="152813" y="213484"/>
            <a:ext cx="11647833" cy="2317682"/>
          </a:xfrm>
          <a:prstGeom prst="rect">
            <a:avLst/>
          </a:prstGeom>
        </p:spPr>
      </p:pic>
      <p:pic>
        <p:nvPicPr>
          <p:cNvPr id="7" name="Picture 6">
            <a:extLst>
              <a:ext uri="{FF2B5EF4-FFF2-40B4-BE49-F238E27FC236}">
                <a16:creationId xmlns:a16="http://schemas.microsoft.com/office/drawing/2014/main" id="{DB68DAB5-B65F-416C-BF89-9CF0072612F2}"/>
              </a:ext>
            </a:extLst>
          </p:cNvPr>
          <p:cNvPicPr>
            <a:picLocks noChangeAspect="1"/>
          </p:cNvPicPr>
          <p:nvPr/>
        </p:nvPicPr>
        <p:blipFill>
          <a:blip r:embed="rId3"/>
          <a:stretch>
            <a:fillRect/>
          </a:stretch>
        </p:blipFill>
        <p:spPr>
          <a:xfrm>
            <a:off x="412680" y="2691640"/>
            <a:ext cx="9248154" cy="2221604"/>
          </a:xfrm>
          <a:prstGeom prst="rect">
            <a:avLst/>
          </a:prstGeom>
        </p:spPr>
      </p:pic>
      <p:pic>
        <p:nvPicPr>
          <p:cNvPr id="9" name="Picture 8">
            <a:extLst>
              <a:ext uri="{FF2B5EF4-FFF2-40B4-BE49-F238E27FC236}">
                <a16:creationId xmlns:a16="http://schemas.microsoft.com/office/drawing/2014/main" id="{142D03EE-E69A-4B4E-8B2D-53AA37D19F42}"/>
              </a:ext>
            </a:extLst>
          </p:cNvPr>
          <p:cNvPicPr>
            <a:picLocks noChangeAspect="1"/>
          </p:cNvPicPr>
          <p:nvPr/>
        </p:nvPicPr>
        <p:blipFill>
          <a:blip r:embed="rId4"/>
          <a:stretch>
            <a:fillRect/>
          </a:stretch>
        </p:blipFill>
        <p:spPr>
          <a:xfrm>
            <a:off x="412680" y="4913244"/>
            <a:ext cx="8002450" cy="1562100"/>
          </a:xfrm>
          <a:prstGeom prst="rect">
            <a:avLst/>
          </a:prstGeom>
        </p:spPr>
      </p:pic>
    </p:spTree>
    <p:extLst>
      <p:ext uri="{BB962C8B-B14F-4D97-AF65-F5344CB8AC3E}">
        <p14:creationId xmlns:p14="http://schemas.microsoft.com/office/powerpoint/2010/main" val="22204792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BBAD80D-F2D0-4647-B753-CC6F04297BB4}"/>
              </a:ext>
            </a:extLst>
          </p:cNvPr>
          <p:cNvSpPr txBox="1"/>
          <p:nvPr/>
        </p:nvSpPr>
        <p:spPr>
          <a:xfrm>
            <a:off x="384312" y="273182"/>
            <a:ext cx="8998227" cy="646331"/>
          </a:xfrm>
          <a:prstGeom prst="rect">
            <a:avLst/>
          </a:prstGeom>
          <a:noFill/>
        </p:spPr>
        <p:txBody>
          <a:bodyPr wrap="square">
            <a:spAutoFit/>
          </a:bodyPr>
          <a:lstStyle/>
          <a:p>
            <a:r>
              <a:rPr lang="en-US" b="1" dirty="0"/>
              <a:t>Understandability, Stability, Completeness, Robustness, and Consistency</a:t>
            </a:r>
            <a:br>
              <a:rPr lang="en-US" b="1" dirty="0"/>
            </a:br>
            <a:r>
              <a:rPr lang="en-US" b="1" dirty="0"/>
              <a:t>USCRC</a:t>
            </a:r>
          </a:p>
        </p:txBody>
      </p:sp>
      <p:pic>
        <p:nvPicPr>
          <p:cNvPr id="7" name="Picture 6">
            <a:extLst>
              <a:ext uri="{FF2B5EF4-FFF2-40B4-BE49-F238E27FC236}">
                <a16:creationId xmlns:a16="http://schemas.microsoft.com/office/drawing/2014/main" id="{3A36AA12-2B21-420B-AB80-FA7931CA6E0B}"/>
              </a:ext>
            </a:extLst>
          </p:cNvPr>
          <p:cNvPicPr>
            <a:picLocks noChangeAspect="1"/>
          </p:cNvPicPr>
          <p:nvPr/>
        </p:nvPicPr>
        <p:blipFill>
          <a:blip r:embed="rId2"/>
          <a:stretch>
            <a:fillRect/>
          </a:stretch>
        </p:blipFill>
        <p:spPr>
          <a:xfrm>
            <a:off x="278709" y="1103728"/>
            <a:ext cx="10588073" cy="2325272"/>
          </a:xfrm>
          <a:prstGeom prst="rect">
            <a:avLst/>
          </a:prstGeom>
        </p:spPr>
      </p:pic>
      <p:pic>
        <p:nvPicPr>
          <p:cNvPr id="9" name="Picture 8">
            <a:extLst>
              <a:ext uri="{FF2B5EF4-FFF2-40B4-BE49-F238E27FC236}">
                <a16:creationId xmlns:a16="http://schemas.microsoft.com/office/drawing/2014/main" id="{AFEF8807-FBC6-4635-9380-FFBB3903A45B}"/>
              </a:ext>
            </a:extLst>
          </p:cNvPr>
          <p:cNvPicPr>
            <a:picLocks noChangeAspect="1"/>
          </p:cNvPicPr>
          <p:nvPr/>
        </p:nvPicPr>
        <p:blipFill>
          <a:blip r:embed="rId3"/>
          <a:stretch>
            <a:fillRect/>
          </a:stretch>
        </p:blipFill>
        <p:spPr>
          <a:xfrm>
            <a:off x="521805" y="3613215"/>
            <a:ext cx="9748630" cy="1900996"/>
          </a:xfrm>
          <a:prstGeom prst="rect">
            <a:avLst/>
          </a:prstGeom>
        </p:spPr>
      </p:pic>
      <p:pic>
        <p:nvPicPr>
          <p:cNvPr id="11" name="Picture 10">
            <a:extLst>
              <a:ext uri="{FF2B5EF4-FFF2-40B4-BE49-F238E27FC236}">
                <a16:creationId xmlns:a16="http://schemas.microsoft.com/office/drawing/2014/main" id="{5E0B9E02-4A8E-423C-BA1D-A40DC34D76A8}"/>
              </a:ext>
            </a:extLst>
          </p:cNvPr>
          <p:cNvPicPr>
            <a:picLocks noChangeAspect="1"/>
          </p:cNvPicPr>
          <p:nvPr/>
        </p:nvPicPr>
        <p:blipFill>
          <a:blip r:embed="rId4"/>
          <a:stretch>
            <a:fillRect/>
          </a:stretch>
        </p:blipFill>
        <p:spPr>
          <a:xfrm>
            <a:off x="384312" y="5385144"/>
            <a:ext cx="6533323" cy="1362075"/>
          </a:xfrm>
          <a:prstGeom prst="rect">
            <a:avLst/>
          </a:prstGeom>
        </p:spPr>
      </p:pic>
    </p:spTree>
    <p:extLst>
      <p:ext uri="{BB962C8B-B14F-4D97-AF65-F5344CB8AC3E}">
        <p14:creationId xmlns:p14="http://schemas.microsoft.com/office/powerpoint/2010/main" val="102964704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93EB09-83B9-4F8F-A427-EF29C7B84F86}"/>
              </a:ext>
            </a:extLst>
          </p:cNvPr>
          <p:cNvPicPr>
            <a:picLocks noChangeAspect="1"/>
          </p:cNvPicPr>
          <p:nvPr/>
        </p:nvPicPr>
        <p:blipFill>
          <a:blip r:embed="rId2"/>
          <a:stretch>
            <a:fillRect/>
          </a:stretch>
        </p:blipFill>
        <p:spPr>
          <a:xfrm>
            <a:off x="109950" y="92767"/>
            <a:ext cx="8079893" cy="1810370"/>
          </a:xfrm>
          <a:prstGeom prst="rect">
            <a:avLst/>
          </a:prstGeom>
        </p:spPr>
      </p:pic>
      <p:pic>
        <p:nvPicPr>
          <p:cNvPr id="7" name="Picture 6">
            <a:extLst>
              <a:ext uri="{FF2B5EF4-FFF2-40B4-BE49-F238E27FC236}">
                <a16:creationId xmlns:a16="http://schemas.microsoft.com/office/drawing/2014/main" id="{BE1CAC17-4967-4161-AC4C-E046839CBCCA}"/>
              </a:ext>
            </a:extLst>
          </p:cNvPr>
          <p:cNvPicPr>
            <a:picLocks noChangeAspect="1"/>
          </p:cNvPicPr>
          <p:nvPr/>
        </p:nvPicPr>
        <p:blipFill>
          <a:blip r:embed="rId3"/>
          <a:stretch>
            <a:fillRect/>
          </a:stretch>
        </p:blipFill>
        <p:spPr>
          <a:xfrm>
            <a:off x="238747" y="2074377"/>
            <a:ext cx="7431453" cy="1810369"/>
          </a:xfrm>
          <a:prstGeom prst="rect">
            <a:avLst/>
          </a:prstGeom>
        </p:spPr>
      </p:pic>
      <p:pic>
        <p:nvPicPr>
          <p:cNvPr id="9" name="Picture 8">
            <a:extLst>
              <a:ext uri="{FF2B5EF4-FFF2-40B4-BE49-F238E27FC236}">
                <a16:creationId xmlns:a16="http://schemas.microsoft.com/office/drawing/2014/main" id="{257BE69A-911C-45DE-9306-63973A96D8DC}"/>
              </a:ext>
            </a:extLst>
          </p:cNvPr>
          <p:cNvPicPr>
            <a:picLocks noChangeAspect="1"/>
          </p:cNvPicPr>
          <p:nvPr/>
        </p:nvPicPr>
        <p:blipFill>
          <a:blip r:embed="rId4"/>
          <a:stretch>
            <a:fillRect/>
          </a:stretch>
        </p:blipFill>
        <p:spPr>
          <a:xfrm>
            <a:off x="238747" y="4055986"/>
            <a:ext cx="6533113" cy="1810368"/>
          </a:xfrm>
          <a:prstGeom prst="rect">
            <a:avLst/>
          </a:prstGeom>
        </p:spPr>
      </p:pic>
      <p:pic>
        <p:nvPicPr>
          <p:cNvPr id="11" name="Picture 10">
            <a:extLst>
              <a:ext uri="{FF2B5EF4-FFF2-40B4-BE49-F238E27FC236}">
                <a16:creationId xmlns:a16="http://schemas.microsoft.com/office/drawing/2014/main" id="{C0B35B69-DB2C-4FAB-8B08-5A8A57C93015}"/>
              </a:ext>
            </a:extLst>
          </p:cNvPr>
          <p:cNvPicPr>
            <a:picLocks noChangeAspect="1"/>
          </p:cNvPicPr>
          <p:nvPr/>
        </p:nvPicPr>
        <p:blipFill>
          <a:blip r:embed="rId5"/>
          <a:stretch>
            <a:fillRect/>
          </a:stretch>
        </p:blipFill>
        <p:spPr>
          <a:xfrm>
            <a:off x="3505303" y="4110854"/>
            <a:ext cx="7372350" cy="1504950"/>
          </a:xfrm>
          <a:prstGeom prst="rect">
            <a:avLst/>
          </a:prstGeom>
        </p:spPr>
      </p:pic>
    </p:spTree>
    <p:extLst>
      <p:ext uri="{BB962C8B-B14F-4D97-AF65-F5344CB8AC3E}">
        <p14:creationId xmlns:p14="http://schemas.microsoft.com/office/powerpoint/2010/main" val="6850300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A3F02-A6AA-4333-8852-D08D834ED1F5}"/>
              </a:ext>
            </a:extLst>
          </p:cNvPr>
          <p:cNvPicPr>
            <a:picLocks noChangeAspect="1"/>
          </p:cNvPicPr>
          <p:nvPr/>
        </p:nvPicPr>
        <p:blipFill>
          <a:blip r:embed="rId2"/>
          <a:stretch>
            <a:fillRect/>
          </a:stretch>
        </p:blipFill>
        <p:spPr>
          <a:xfrm>
            <a:off x="156954" y="198367"/>
            <a:ext cx="10736333" cy="2505075"/>
          </a:xfrm>
          <a:prstGeom prst="rect">
            <a:avLst/>
          </a:prstGeom>
        </p:spPr>
      </p:pic>
      <p:pic>
        <p:nvPicPr>
          <p:cNvPr id="7" name="Picture 6">
            <a:extLst>
              <a:ext uri="{FF2B5EF4-FFF2-40B4-BE49-F238E27FC236}">
                <a16:creationId xmlns:a16="http://schemas.microsoft.com/office/drawing/2014/main" id="{5E0AB41B-6696-4BB6-AA5E-11DDE93711EC}"/>
              </a:ext>
            </a:extLst>
          </p:cNvPr>
          <p:cNvPicPr>
            <a:picLocks noChangeAspect="1"/>
          </p:cNvPicPr>
          <p:nvPr/>
        </p:nvPicPr>
        <p:blipFill>
          <a:blip r:embed="rId3"/>
          <a:stretch>
            <a:fillRect/>
          </a:stretch>
        </p:blipFill>
        <p:spPr>
          <a:xfrm>
            <a:off x="156954" y="2703442"/>
            <a:ext cx="9171333" cy="2266743"/>
          </a:xfrm>
          <a:prstGeom prst="rect">
            <a:avLst/>
          </a:prstGeom>
        </p:spPr>
      </p:pic>
      <p:pic>
        <p:nvPicPr>
          <p:cNvPr id="9" name="Picture 8">
            <a:extLst>
              <a:ext uri="{FF2B5EF4-FFF2-40B4-BE49-F238E27FC236}">
                <a16:creationId xmlns:a16="http://schemas.microsoft.com/office/drawing/2014/main" id="{44320983-26FC-4698-A85B-ADD12AC4F1AA}"/>
              </a:ext>
            </a:extLst>
          </p:cNvPr>
          <p:cNvPicPr>
            <a:picLocks noChangeAspect="1"/>
          </p:cNvPicPr>
          <p:nvPr/>
        </p:nvPicPr>
        <p:blipFill>
          <a:blip r:embed="rId4"/>
          <a:stretch>
            <a:fillRect/>
          </a:stretch>
        </p:blipFill>
        <p:spPr>
          <a:xfrm>
            <a:off x="0" y="4970185"/>
            <a:ext cx="10416209" cy="1792359"/>
          </a:xfrm>
          <a:prstGeom prst="rect">
            <a:avLst/>
          </a:prstGeom>
        </p:spPr>
      </p:pic>
    </p:spTree>
    <p:extLst>
      <p:ext uri="{BB962C8B-B14F-4D97-AF65-F5344CB8AC3E}">
        <p14:creationId xmlns:p14="http://schemas.microsoft.com/office/powerpoint/2010/main" val="18915538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9AF9A5-A4FD-46AA-BA2B-7823F0BA8CE1}"/>
              </a:ext>
            </a:extLst>
          </p:cNvPr>
          <p:cNvPicPr>
            <a:picLocks noChangeAspect="1"/>
          </p:cNvPicPr>
          <p:nvPr/>
        </p:nvPicPr>
        <p:blipFill>
          <a:blip r:embed="rId2"/>
          <a:stretch>
            <a:fillRect/>
          </a:stretch>
        </p:blipFill>
        <p:spPr>
          <a:xfrm>
            <a:off x="132521" y="199611"/>
            <a:ext cx="8037528" cy="1973745"/>
          </a:xfrm>
          <a:prstGeom prst="rect">
            <a:avLst/>
          </a:prstGeom>
        </p:spPr>
      </p:pic>
    </p:spTree>
    <p:extLst>
      <p:ext uri="{BB962C8B-B14F-4D97-AF65-F5344CB8AC3E}">
        <p14:creationId xmlns:p14="http://schemas.microsoft.com/office/powerpoint/2010/main" val="1076233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95709-E346-476E-87A7-C57FEDD0E7D7}"/>
              </a:ext>
            </a:extLst>
          </p:cNvPr>
          <p:cNvSpPr>
            <a:spLocks noGrp="1"/>
          </p:cNvSpPr>
          <p:nvPr>
            <p:ph type="title"/>
          </p:nvPr>
        </p:nvSpPr>
        <p:spPr>
          <a:xfrm>
            <a:off x="838200" y="365126"/>
            <a:ext cx="10515600" cy="390248"/>
          </a:xfrm>
        </p:spPr>
        <p:txBody>
          <a:bodyPr>
            <a:noAutofit/>
          </a:bodyPr>
          <a:lstStyle/>
          <a:p>
            <a:r>
              <a:rPr lang="en-US" sz="2400" b="1" dirty="0"/>
              <a:t>Enterprise Continuum</a:t>
            </a:r>
          </a:p>
        </p:txBody>
      </p:sp>
      <p:sp>
        <p:nvSpPr>
          <p:cNvPr id="3" name="Content Placeholder 2">
            <a:extLst>
              <a:ext uri="{FF2B5EF4-FFF2-40B4-BE49-F238E27FC236}">
                <a16:creationId xmlns:a16="http://schemas.microsoft.com/office/drawing/2014/main" id="{B2BD2987-F1C0-4A01-A6BA-B338CB8A55F2}"/>
              </a:ext>
            </a:extLst>
          </p:cNvPr>
          <p:cNvSpPr>
            <a:spLocks noGrp="1"/>
          </p:cNvSpPr>
          <p:nvPr>
            <p:ph idx="1"/>
          </p:nvPr>
        </p:nvSpPr>
        <p:spPr>
          <a:xfrm>
            <a:off x="967410" y="854766"/>
            <a:ext cx="10515600" cy="1245703"/>
          </a:xfrm>
        </p:spPr>
        <p:txBody>
          <a:bodyPr>
            <a:normAutofit fontScale="85000" lnSpcReduction="10000"/>
          </a:bodyPr>
          <a:lstStyle/>
          <a:p>
            <a:r>
              <a:rPr lang="en-US" sz="1800" b="0" i="0" dirty="0">
                <a:solidFill>
                  <a:srgbClr val="333333"/>
                </a:solidFill>
                <a:effectLst/>
                <a:latin typeface="Arial" panose="020B0604020202020204" pitchFamily="34" charset="0"/>
              </a:rPr>
              <a:t>The Enterprise Continuum is a view of the Architecture Repository that provides methods for classifying architecture and solution artifacts as they evolve from generic Foundation Architectures to Organization-Specific Architectures.</a:t>
            </a:r>
          </a:p>
          <a:p>
            <a:r>
              <a:rPr lang="en-US" sz="1800" b="0" i="0" dirty="0">
                <a:solidFill>
                  <a:srgbClr val="333333"/>
                </a:solidFill>
                <a:effectLst/>
                <a:latin typeface="Arial" panose="020B0604020202020204" pitchFamily="34" charset="0"/>
              </a:rPr>
              <a:t>The Enterprise Continuum comprises two complementary concepts:</a:t>
            </a:r>
            <a:br>
              <a:rPr lang="en-US" sz="1800" b="0" i="0" dirty="0">
                <a:solidFill>
                  <a:srgbClr val="333333"/>
                </a:solidFill>
                <a:effectLst/>
                <a:latin typeface="Arial" panose="020B0604020202020204" pitchFamily="34" charset="0"/>
              </a:rPr>
            </a:br>
            <a:r>
              <a:rPr lang="en-US" sz="1800" b="0" i="0" dirty="0">
                <a:solidFill>
                  <a:srgbClr val="333333"/>
                </a:solidFill>
                <a:effectLst/>
                <a:latin typeface="Arial" panose="020B0604020202020204" pitchFamily="34" charset="0"/>
              </a:rPr>
              <a:t> </a:t>
            </a:r>
            <a:r>
              <a:rPr lang="en-US" sz="1800" b="1" i="0" dirty="0">
                <a:solidFill>
                  <a:srgbClr val="333333"/>
                </a:solidFill>
                <a:effectLst/>
                <a:latin typeface="Arial" panose="020B0604020202020204" pitchFamily="34" charset="0"/>
              </a:rPr>
              <a:t>the Architecture Continuum </a:t>
            </a:r>
            <a:r>
              <a:rPr lang="en-US" sz="1800" b="0" i="0" dirty="0">
                <a:solidFill>
                  <a:srgbClr val="333333"/>
                </a:solidFill>
                <a:effectLst/>
                <a:latin typeface="Arial" panose="020B0604020202020204" pitchFamily="34" charset="0"/>
              </a:rPr>
              <a:t>and</a:t>
            </a:r>
            <a:br>
              <a:rPr lang="en-US" sz="1800" b="0" i="0" dirty="0">
                <a:solidFill>
                  <a:srgbClr val="333333"/>
                </a:solidFill>
                <a:effectLst/>
                <a:latin typeface="Arial" panose="020B0604020202020204" pitchFamily="34" charset="0"/>
              </a:rPr>
            </a:br>
            <a:r>
              <a:rPr lang="en-US" sz="1800" b="1" i="0" dirty="0">
                <a:solidFill>
                  <a:srgbClr val="333333"/>
                </a:solidFill>
                <a:effectLst/>
                <a:latin typeface="Arial" panose="020B0604020202020204" pitchFamily="34" charset="0"/>
              </a:rPr>
              <a:t> the Solutions Continuum.</a:t>
            </a:r>
            <a:endParaRPr lang="en-US" sz="1800" b="1" dirty="0"/>
          </a:p>
        </p:txBody>
      </p:sp>
      <p:pic>
        <p:nvPicPr>
          <p:cNvPr id="5" name="Picture 4">
            <a:extLst>
              <a:ext uri="{FF2B5EF4-FFF2-40B4-BE49-F238E27FC236}">
                <a16:creationId xmlns:a16="http://schemas.microsoft.com/office/drawing/2014/main" id="{D615575E-BABD-4F7D-BF9F-7C360FE5F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74575"/>
            <a:ext cx="10177668" cy="4731026"/>
          </a:xfrm>
          <a:prstGeom prst="rect">
            <a:avLst/>
          </a:prstGeom>
        </p:spPr>
      </p:pic>
    </p:spTree>
    <p:extLst>
      <p:ext uri="{BB962C8B-B14F-4D97-AF65-F5344CB8AC3E}">
        <p14:creationId xmlns:p14="http://schemas.microsoft.com/office/powerpoint/2010/main" val="70343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6E83C-4DFC-475A-8816-C3529963B282}"/>
              </a:ext>
            </a:extLst>
          </p:cNvPr>
          <p:cNvSpPr>
            <a:spLocks noGrp="1"/>
          </p:cNvSpPr>
          <p:nvPr>
            <p:ph type="title"/>
          </p:nvPr>
        </p:nvSpPr>
        <p:spPr>
          <a:xfrm>
            <a:off x="838200" y="365125"/>
            <a:ext cx="10515600" cy="695049"/>
          </a:xfrm>
        </p:spPr>
        <p:txBody>
          <a:bodyPr>
            <a:normAutofit/>
          </a:bodyPr>
          <a:lstStyle/>
          <a:p>
            <a:r>
              <a:rPr lang="en-US" sz="2400" b="1" dirty="0">
                <a:latin typeface="Arial" panose="020B0604020202020204" pitchFamily="34" charset="0"/>
                <a:cs typeface="Arial" panose="020B0604020202020204" pitchFamily="34" charset="0"/>
              </a:rPr>
              <a:t>Architecture Repository</a:t>
            </a:r>
          </a:p>
        </p:txBody>
      </p:sp>
      <p:sp>
        <p:nvSpPr>
          <p:cNvPr id="3" name="Content Placeholder 2">
            <a:extLst>
              <a:ext uri="{FF2B5EF4-FFF2-40B4-BE49-F238E27FC236}">
                <a16:creationId xmlns:a16="http://schemas.microsoft.com/office/drawing/2014/main" id="{88E58DAD-3A34-49C6-A7DC-A9BC220EA216}"/>
              </a:ext>
            </a:extLst>
          </p:cNvPr>
          <p:cNvSpPr>
            <a:spLocks noGrp="1"/>
          </p:cNvSpPr>
          <p:nvPr>
            <p:ph idx="1"/>
          </p:nvPr>
        </p:nvSpPr>
        <p:spPr>
          <a:xfrm>
            <a:off x="251791" y="954158"/>
            <a:ext cx="11714922" cy="5804452"/>
          </a:xfrm>
        </p:spPr>
        <p:txBody>
          <a:bodyPr>
            <a:normAutofit/>
          </a:bodyPr>
          <a:lstStyle/>
          <a:p>
            <a:pPr marL="0" indent="0">
              <a:buNone/>
            </a:pPr>
            <a:r>
              <a:rPr lang="en-US" sz="1500" dirty="0">
                <a:latin typeface="Arial" panose="020B0604020202020204" pitchFamily="34" charset="0"/>
                <a:cs typeface="Arial" panose="020B0604020202020204" pitchFamily="34" charset="0"/>
              </a:rPr>
              <a:t>Supporting the Enterprise Continuum is the concept of an Architecture Repository which can be used to store different classes of architectural output at different levels of abstraction, created by the ADM. In this way, the TOGAF standard facilitates understanding and co-operation between stakeholders and practitioners at different levels.</a:t>
            </a:r>
          </a:p>
          <a:p>
            <a:pPr marL="0" indent="0">
              <a:buNone/>
            </a:pPr>
            <a:r>
              <a:rPr lang="en-US" sz="1500" i="0" dirty="0">
                <a:solidFill>
                  <a:srgbClr val="333333"/>
                </a:solidFill>
                <a:effectLst/>
                <a:latin typeface="Arial" panose="020B0604020202020204" pitchFamily="34" charset="0"/>
                <a:cs typeface="Arial" panose="020B0604020202020204" pitchFamily="34" charset="0"/>
              </a:rPr>
              <a:t>By means of the Enterprise Continuum and Architecture Repository, architects are encouraged to leverage all other relevant architectural resources and assets in developing an Organization-Specific Architecture.</a:t>
            </a:r>
          </a:p>
          <a:p>
            <a:pPr marL="0" indent="0" algn="l">
              <a:buNone/>
            </a:pPr>
            <a:r>
              <a:rPr lang="en-US" sz="1500" b="0" i="0" dirty="0">
                <a:solidFill>
                  <a:srgbClr val="333333"/>
                </a:solidFill>
                <a:effectLst/>
                <a:latin typeface="Arial" panose="020B0604020202020204" pitchFamily="34" charset="0"/>
              </a:rPr>
              <a:t>The major components within an Architecture Repository are as follows:</a:t>
            </a:r>
            <a:br>
              <a:rPr lang="en-US" sz="1500" b="0" i="0" dirty="0">
                <a:solidFill>
                  <a:srgbClr val="333333"/>
                </a:solidFill>
                <a:effectLst/>
                <a:latin typeface="Arial" panose="020B0604020202020204" pitchFamily="34" charset="0"/>
              </a:rPr>
            </a:b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Architecture Metamodel</a:t>
            </a:r>
            <a:r>
              <a:rPr lang="en-US" sz="1500" b="0" i="0" dirty="0">
                <a:solidFill>
                  <a:srgbClr val="000000"/>
                </a:solidFill>
                <a:effectLst/>
                <a:latin typeface="Arial" panose="020B0604020202020204" pitchFamily="34" charset="0"/>
              </a:rPr>
              <a:t> describes the organizationally tailored application of an architecture framework, including a metamodel for architecture content</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Architecture Capability</a:t>
            </a:r>
            <a:r>
              <a:rPr lang="en-US" sz="1500" b="0" i="0" dirty="0">
                <a:solidFill>
                  <a:srgbClr val="000000"/>
                </a:solidFill>
                <a:effectLst/>
                <a:latin typeface="Arial" panose="020B0604020202020204" pitchFamily="34" charset="0"/>
              </a:rPr>
              <a:t> defines the parameters, structures, and processes that support governance of the Architecture Repository</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Architecture Landscape</a:t>
            </a:r>
            <a:r>
              <a:rPr lang="en-US" sz="1500" b="0" i="0" dirty="0">
                <a:solidFill>
                  <a:srgbClr val="000000"/>
                </a:solidFill>
                <a:effectLst/>
                <a:latin typeface="Arial" panose="020B0604020202020204" pitchFamily="34" charset="0"/>
              </a:rPr>
              <a:t> is the architectural representation of assets deployed within the operating enterprise at a particular point in time - the landscape is likely to exist at multiple levels of abstraction to suit different architecture objectives</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Standards Information Base</a:t>
            </a:r>
            <a:r>
              <a:rPr lang="en-US" sz="1500" b="0" i="0" dirty="0">
                <a:solidFill>
                  <a:srgbClr val="000000"/>
                </a:solidFill>
                <a:effectLst/>
                <a:latin typeface="Arial" panose="020B0604020202020204" pitchFamily="34" charset="0"/>
              </a:rPr>
              <a:t> (SIB) captures the standards with which new architectures must comply, which may include industry standards, selected products and services from suppliers, or shared services already deployed within the organization</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Reference Library</a:t>
            </a:r>
            <a:r>
              <a:rPr lang="en-US" sz="1500" b="0" i="0" dirty="0">
                <a:solidFill>
                  <a:srgbClr val="000000"/>
                </a:solidFill>
                <a:effectLst/>
                <a:latin typeface="Arial" panose="020B0604020202020204" pitchFamily="34" charset="0"/>
              </a:rPr>
              <a:t> provides guidelines, templates, patterns, and other forms of reference material that can be leveraged in order to accelerate the creation of new architectures for the enterprise</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Governance Log</a:t>
            </a:r>
            <a:r>
              <a:rPr lang="en-US" sz="1500" b="0" i="0" dirty="0">
                <a:solidFill>
                  <a:srgbClr val="000000"/>
                </a:solidFill>
                <a:effectLst/>
                <a:latin typeface="Arial" panose="020B0604020202020204" pitchFamily="34" charset="0"/>
              </a:rPr>
              <a:t> provides a record of governance activity across the enterprise</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Architecture Requirements Repository</a:t>
            </a:r>
            <a:r>
              <a:rPr lang="en-US" sz="1500" b="0" i="0" dirty="0">
                <a:solidFill>
                  <a:srgbClr val="000000"/>
                </a:solidFill>
                <a:effectLst/>
                <a:latin typeface="Arial" panose="020B0604020202020204" pitchFamily="34" charset="0"/>
              </a:rPr>
              <a:t> provides a view of all authorized architecture requirements which have been agreed with the Architecture Board</a:t>
            </a:r>
          </a:p>
          <a:p>
            <a:pPr marL="0" indent="0" algn="l">
              <a:buNone/>
            </a:pPr>
            <a:r>
              <a:rPr lang="en-US" sz="1500" b="0" i="0" dirty="0">
                <a:solidFill>
                  <a:srgbClr val="000000"/>
                </a:solidFill>
                <a:effectLst/>
                <a:latin typeface="Arial" panose="020B0604020202020204" pitchFamily="34" charset="0"/>
              </a:rPr>
              <a:t>The </a:t>
            </a:r>
            <a:r>
              <a:rPr lang="en-US" sz="1500" b="1" i="0" dirty="0">
                <a:solidFill>
                  <a:srgbClr val="000000"/>
                </a:solidFill>
                <a:effectLst/>
                <a:latin typeface="Arial" panose="020B0604020202020204" pitchFamily="34" charset="0"/>
              </a:rPr>
              <a:t>Solutions Landscape</a:t>
            </a:r>
            <a:r>
              <a:rPr lang="en-US" sz="1500" b="0" i="0" dirty="0">
                <a:solidFill>
                  <a:srgbClr val="000000"/>
                </a:solidFill>
                <a:effectLst/>
                <a:latin typeface="Arial" panose="020B0604020202020204" pitchFamily="34" charset="0"/>
              </a:rPr>
              <a:t> presents an architectural representation of the SBBs supporting the Architecture Landscape which have been planned or deployed by the enterprise</a:t>
            </a:r>
          </a:p>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3499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57CBF20-8E9D-4A71-803E-6020A2030BE8}"/>
              </a:ext>
            </a:extLst>
          </p:cNvPr>
          <p:cNvSpPr txBox="1">
            <a:spLocks/>
          </p:cNvSpPr>
          <p:nvPr/>
        </p:nvSpPr>
        <p:spPr>
          <a:xfrm>
            <a:off x="838200" y="365125"/>
            <a:ext cx="10515600" cy="695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Arial" panose="020B0604020202020204" pitchFamily="34" charset="0"/>
                <a:cs typeface="Arial" panose="020B0604020202020204" pitchFamily="34" charset="0"/>
              </a:rPr>
              <a:t>Architecture Repository</a:t>
            </a:r>
          </a:p>
        </p:txBody>
      </p:sp>
      <p:pic>
        <p:nvPicPr>
          <p:cNvPr id="6" name="Picture 5">
            <a:extLst>
              <a:ext uri="{FF2B5EF4-FFF2-40B4-BE49-F238E27FC236}">
                <a16:creationId xmlns:a16="http://schemas.microsoft.com/office/drawing/2014/main" id="{2593A35A-90F7-4BFD-A436-2F8687D8B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060174"/>
            <a:ext cx="9922702" cy="5584958"/>
          </a:xfrm>
          <a:prstGeom prst="rect">
            <a:avLst/>
          </a:prstGeom>
        </p:spPr>
      </p:pic>
    </p:spTree>
    <p:extLst>
      <p:ext uri="{BB962C8B-B14F-4D97-AF65-F5344CB8AC3E}">
        <p14:creationId xmlns:p14="http://schemas.microsoft.com/office/powerpoint/2010/main" val="41068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B253-AC4B-442A-8B21-5A15F74B2887}"/>
              </a:ext>
            </a:extLst>
          </p:cNvPr>
          <p:cNvSpPr>
            <a:spLocks noGrp="1"/>
          </p:cNvSpPr>
          <p:nvPr>
            <p:ph type="title"/>
          </p:nvPr>
        </p:nvSpPr>
        <p:spPr>
          <a:xfrm>
            <a:off x="1152939" y="0"/>
            <a:ext cx="10515600" cy="728870"/>
          </a:xfrm>
        </p:spPr>
        <p:txBody>
          <a:bodyPr>
            <a:normAutofit/>
          </a:bodyPr>
          <a:lstStyle/>
          <a:p>
            <a:r>
              <a:rPr lang="en-US" sz="2000" b="1" i="0" dirty="0">
                <a:solidFill>
                  <a:srgbClr val="009957"/>
                </a:solidFill>
                <a:effectLst/>
                <a:latin typeface="Arial" panose="020B0604020202020204" pitchFamily="34" charset="0"/>
              </a:rPr>
              <a:t>Enterprise Architecture Capability</a:t>
            </a:r>
            <a:endParaRPr lang="en-US" sz="2000" dirty="0"/>
          </a:p>
        </p:txBody>
      </p:sp>
      <p:pic>
        <p:nvPicPr>
          <p:cNvPr id="5" name="Content Placeholder 4">
            <a:extLst>
              <a:ext uri="{FF2B5EF4-FFF2-40B4-BE49-F238E27FC236}">
                <a16:creationId xmlns:a16="http://schemas.microsoft.com/office/drawing/2014/main" id="{253A997D-9EBE-43D2-9E9B-4F19585AC1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2939" y="829123"/>
            <a:ext cx="9462052" cy="5830094"/>
          </a:xfrm>
        </p:spPr>
      </p:pic>
    </p:spTree>
    <p:extLst>
      <p:ext uri="{BB962C8B-B14F-4D97-AF65-F5344CB8AC3E}">
        <p14:creationId xmlns:p14="http://schemas.microsoft.com/office/powerpoint/2010/main" val="2601411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4939F-7E43-4C57-9179-7FE2BB149B20}"/>
              </a:ext>
            </a:extLst>
          </p:cNvPr>
          <p:cNvSpPr>
            <a:spLocks noGrp="1"/>
          </p:cNvSpPr>
          <p:nvPr>
            <p:ph type="title"/>
          </p:nvPr>
        </p:nvSpPr>
        <p:spPr>
          <a:xfrm>
            <a:off x="838200" y="365126"/>
            <a:ext cx="10515600" cy="628788"/>
          </a:xfrm>
        </p:spPr>
        <p:txBody>
          <a:bodyPr>
            <a:normAutofit fontScale="90000"/>
          </a:bodyPr>
          <a:lstStyle/>
          <a:p>
            <a:r>
              <a:rPr lang="en-US" b="1" dirty="0"/>
              <a:t>Architecture Development Method</a:t>
            </a:r>
          </a:p>
        </p:txBody>
      </p:sp>
      <p:sp>
        <p:nvSpPr>
          <p:cNvPr id="3" name="Content Placeholder 2">
            <a:extLst>
              <a:ext uri="{FF2B5EF4-FFF2-40B4-BE49-F238E27FC236}">
                <a16:creationId xmlns:a16="http://schemas.microsoft.com/office/drawing/2014/main" id="{F0DCE8D7-52A8-4780-8C98-985B05E49878}"/>
              </a:ext>
            </a:extLst>
          </p:cNvPr>
          <p:cNvSpPr>
            <a:spLocks noGrp="1"/>
          </p:cNvSpPr>
          <p:nvPr>
            <p:ph idx="1"/>
          </p:nvPr>
        </p:nvSpPr>
        <p:spPr>
          <a:xfrm>
            <a:off x="838200" y="1253331"/>
            <a:ext cx="10515600" cy="4351338"/>
          </a:xfrm>
        </p:spPr>
        <p:txBody>
          <a:bodyPr>
            <a:normAutofit/>
          </a:bodyPr>
          <a:lstStyle/>
          <a:p>
            <a:pPr marL="0" indent="0">
              <a:buNone/>
            </a:pPr>
            <a:r>
              <a:rPr lang="en-US" sz="1800" b="0" i="0" dirty="0">
                <a:solidFill>
                  <a:srgbClr val="333333"/>
                </a:solidFill>
                <a:effectLst/>
                <a:latin typeface="Arial" panose="020B0604020202020204" pitchFamily="34" charset="0"/>
              </a:rPr>
              <a:t>It describes a method for developing and managing the lifecycle of an Enterprise Architecture, and forms the core of the TOGAF standard. It integrates elements of the TOGAF standard described in this document as well as other available architectural assets, to meet the business and IT needs of an organization.</a:t>
            </a:r>
          </a:p>
          <a:p>
            <a:pPr marL="0" indent="0">
              <a:buNone/>
            </a:pPr>
            <a:endParaRPr lang="en-US" sz="1800" dirty="0"/>
          </a:p>
        </p:txBody>
      </p:sp>
    </p:spTree>
    <p:extLst>
      <p:ext uri="{BB962C8B-B14F-4D97-AF65-F5344CB8AC3E}">
        <p14:creationId xmlns:p14="http://schemas.microsoft.com/office/powerpoint/2010/main" val="2044017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83CCE-DEA2-42BA-96A7-47DE1D6E47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E479E8-E038-48CF-B254-21673A8094C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75608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91D32-8AFF-4FE2-BB26-6F2587D9E80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E70C83AB-4D93-49FD-9D8C-206E0549CB8D}"/>
              </a:ext>
            </a:extLst>
          </p:cNvPr>
          <p:cNvPicPr>
            <a:picLocks noGrp="1" noChangeAspect="1"/>
          </p:cNvPicPr>
          <p:nvPr>
            <p:ph idx="1"/>
          </p:nvPr>
        </p:nvPicPr>
        <p:blipFill>
          <a:blip r:embed="rId2"/>
          <a:stretch>
            <a:fillRect/>
          </a:stretch>
        </p:blipFill>
        <p:spPr>
          <a:xfrm>
            <a:off x="350345" y="195470"/>
            <a:ext cx="11737057" cy="6467060"/>
          </a:xfrm>
        </p:spPr>
      </p:pic>
    </p:spTree>
    <p:extLst>
      <p:ext uri="{BB962C8B-B14F-4D97-AF65-F5344CB8AC3E}">
        <p14:creationId xmlns:p14="http://schemas.microsoft.com/office/powerpoint/2010/main" val="37777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0BDDFC-43AC-4CB4-8E2C-D7055743D63A}"/>
              </a:ext>
            </a:extLst>
          </p:cNvPr>
          <p:cNvPicPr>
            <a:picLocks noGrp="1" noChangeAspect="1"/>
          </p:cNvPicPr>
          <p:nvPr>
            <p:ph idx="1"/>
          </p:nvPr>
        </p:nvPicPr>
        <p:blipFill>
          <a:blip r:embed="rId2"/>
          <a:stretch>
            <a:fillRect/>
          </a:stretch>
        </p:blipFill>
        <p:spPr>
          <a:xfrm>
            <a:off x="26450" y="136698"/>
            <a:ext cx="12165550" cy="6584603"/>
          </a:xfrm>
        </p:spPr>
      </p:pic>
    </p:spTree>
    <p:extLst>
      <p:ext uri="{BB962C8B-B14F-4D97-AF65-F5344CB8AC3E}">
        <p14:creationId xmlns:p14="http://schemas.microsoft.com/office/powerpoint/2010/main" val="3493147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A3F6-5BED-4FD9-8E67-6E951A325D3A}"/>
              </a:ext>
            </a:extLst>
          </p:cNvPr>
          <p:cNvSpPr>
            <a:spLocks noGrp="1"/>
          </p:cNvSpPr>
          <p:nvPr>
            <p:ph type="title"/>
          </p:nvPr>
        </p:nvSpPr>
        <p:spPr>
          <a:xfrm>
            <a:off x="838200" y="406399"/>
            <a:ext cx="10515600" cy="846932"/>
          </a:xfrm>
        </p:spPr>
        <p:txBody>
          <a:bodyPr>
            <a:normAutofit/>
          </a:bodyPr>
          <a:lstStyle/>
          <a:p>
            <a:r>
              <a:rPr lang="en-US" sz="2800" b="1" dirty="0"/>
              <a:t>What is TOGAF? </a:t>
            </a:r>
          </a:p>
        </p:txBody>
      </p:sp>
      <p:sp>
        <p:nvSpPr>
          <p:cNvPr id="3" name="Content Placeholder 2">
            <a:extLst>
              <a:ext uri="{FF2B5EF4-FFF2-40B4-BE49-F238E27FC236}">
                <a16:creationId xmlns:a16="http://schemas.microsoft.com/office/drawing/2014/main" id="{28372D03-D1DC-4403-A518-40D2DD7341A2}"/>
              </a:ext>
            </a:extLst>
          </p:cNvPr>
          <p:cNvSpPr>
            <a:spLocks noGrp="1"/>
          </p:cNvSpPr>
          <p:nvPr>
            <p:ph idx="1"/>
          </p:nvPr>
        </p:nvSpPr>
        <p:spPr>
          <a:xfrm>
            <a:off x="838200" y="1253331"/>
            <a:ext cx="10515600" cy="4351338"/>
          </a:xfrm>
        </p:spPr>
        <p:txBody>
          <a:bodyPr>
            <a:normAutofit/>
          </a:bodyPr>
          <a:lstStyle/>
          <a:p>
            <a:r>
              <a:rPr lang="en-US" sz="2400" dirty="0"/>
              <a:t>TOGAF is the most used framework for enterprise architecture as of 2020 that provides and approach for designing, planning, implementing and governing an enterprise information technology.</a:t>
            </a:r>
          </a:p>
          <a:p>
            <a:r>
              <a:rPr lang="en-US" sz="2400" b="0" i="0" dirty="0">
                <a:solidFill>
                  <a:srgbClr val="333333"/>
                </a:solidFill>
                <a:effectLst/>
                <a:latin typeface="Arial" panose="020B0604020202020204" pitchFamily="34" charset="0"/>
              </a:rPr>
              <a:t>It may be used freely by any organization wishing to develop an Enterprise Architecture for use within that organization.</a:t>
            </a:r>
          </a:p>
          <a:p>
            <a:r>
              <a:rPr lang="en-US" sz="2400" dirty="0">
                <a:solidFill>
                  <a:srgbClr val="333333"/>
                </a:solidFill>
                <a:latin typeface="Arial" panose="020B0604020202020204" pitchFamily="34" charset="0"/>
              </a:rPr>
              <a:t>T</a:t>
            </a:r>
            <a:r>
              <a:rPr lang="en-US" sz="2400" b="0" i="0" dirty="0">
                <a:solidFill>
                  <a:srgbClr val="333333"/>
                </a:solidFill>
                <a:effectLst/>
                <a:latin typeface="Arial" panose="020B0604020202020204" pitchFamily="34" charset="0"/>
              </a:rPr>
              <a:t>he original development of TOGAF Version 1 in 1995 was based on the Technical Architecture Framework for Information Management (TAFIM), developed by the US Department of Defense (DoD)</a:t>
            </a:r>
          </a:p>
          <a:p>
            <a:endParaRPr lang="en-US" sz="2400" dirty="0"/>
          </a:p>
        </p:txBody>
      </p:sp>
    </p:spTree>
    <p:extLst>
      <p:ext uri="{BB962C8B-B14F-4D97-AF65-F5344CB8AC3E}">
        <p14:creationId xmlns:p14="http://schemas.microsoft.com/office/powerpoint/2010/main" val="1252381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30C65C-E7B9-4C7C-9B51-FA9FD1D9BCDE}"/>
              </a:ext>
            </a:extLst>
          </p:cNvPr>
          <p:cNvPicPr>
            <a:picLocks noGrp="1" noChangeAspect="1"/>
          </p:cNvPicPr>
          <p:nvPr>
            <p:ph idx="1"/>
          </p:nvPr>
        </p:nvPicPr>
        <p:blipFill>
          <a:blip r:embed="rId2"/>
          <a:stretch>
            <a:fillRect/>
          </a:stretch>
        </p:blipFill>
        <p:spPr>
          <a:xfrm>
            <a:off x="200095" y="202095"/>
            <a:ext cx="11991905" cy="6453809"/>
          </a:xfrm>
        </p:spPr>
      </p:pic>
    </p:spTree>
    <p:extLst>
      <p:ext uri="{BB962C8B-B14F-4D97-AF65-F5344CB8AC3E}">
        <p14:creationId xmlns:p14="http://schemas.microsoft.com/office/powerpoint/2010/main" val="3943349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796F-1F9B-4DB4-8C88-1B0F6B93328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3B3DD2B-3EAF-493C-98E9-EC08F99B33D8}"/>
              </a:ext>
            </a:extLst>
          </p:cNvPr>
          <p:cNvPicPr>
            <a:picLocks noChangeAspect="1"/>
          </p:cNvPicPr>
          <p:nvPr/>
        </p:nvPicPr>
        <p:blipFill>
          <a:blip r:embed="rId2"/>
          <a:stretch>
            <a:fillRect/>
          </a:stretch>
        </p:blipFill>
        <p:spPr>
          <a:xfrm>
            <a:off x="207114" y="208721"/>
            <a:ext cx="11777772" cy="6440558"/>
          </a:xfrm>
          <a:prstGeom prst="rect">
            <a:avLst/>
          </a:prstGeom>
        </p:spPr>
      </p:pic>
    </p:spTree>
    <p:extLst>
      <p:ext uri="{BB962C8B-B14F-4D97-AF65-F5344CB8AC3E}">
        <p14:creationId xmlns:p14="http://schemas.microsoft.com/office/powerpoint/2010/main" val="341425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731E-6A9C-4DB2-8DC2-07F6353FA327}"/>
              </a:ext>
            </a:extLst>
          </p:cNvPr>
          <p:cNvSpPr>
            <a:spLocks noGrp="1"/>
          </p:cNvSpPr>
          <p:nvPr>
            <p:ph type="title"/>
          </p:nvPr>
        </p:nvSpPr>
        <p:spPr>
          <a:xfrm>
            <a:off x="838200" y="365126"/>
            <a:ext cx="10515600" cy="801066"/>
          </a:xfrm>
        </p:spPr>
        <p:txBody>
          <a:bodyPr/>
          <a:lstStyle/>
          <a:p>
            <a:endParaRPr lang="en-US" dirty="0"/>
          </a:p>
        </p:txBody>
      </p:sp>
      <p:pic>
        <p:nvPicPr>
          <p:cNvPr id="5" name="Content Placeholder 4">
            <a:extLst>
              <a:ext uri="{FF2B5EF4-FFF2-40B4-BE49-F238E27FC236}">
                <a16:creationId xmlns:a16="http://schemas.microsoft.com/office/drawing/2014/main" id="{44B3761C-E95A-4DAB-AE17-4B3792EFD57C}"/>
              </a:ext>
            </a:extLst>
          </p:cNvPr>
          <p:cNvPicPr>
            <a:picLocks noGrp="1" noChangeAspect="1"/>
          </p:cNvPicPr>
          <p:nvPr>
            <p:ph idx="1"/>
          </p:nvPr>
        </p:nvPicPr>
        <p:blipFill>
          <a:blip r:embed="rId2"/>
          <a:stretch>
            <a:fillRect/>
          </a:stretch>
        </p:blipFill>
        <p:spPr>
          <a:xfrm>
            <a:off x="477079" y="365126"/>
            <a:ext cx="11450610" cy="6300717"/>
          </a:xfrm>
        </p:spPr>
      </p:pic>
    </p:spTree>
    <p:extLst>
      <p:ext uri="{BB962C8B-B14F-4D97-AF65-F5344CB8AC3E}">
        <p14:creationId xmlns:p14="http://schemas.microsoft.com/office/powerpoint/2010/main" val="1962411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4DE3C-BFBF-45EC-A745-D97A338F229F}"/>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536869A2-452F-44FA-A773-ACA4AB75FED9}"/>
              </a:ext>
            </a:extLst>
          </p:cNvPr>
          <p:cNvPicPr>
            <a:picLocks noGrp="1" noChangeAspect="1"/>
          </p:cNvPicPr>
          <p:nvPr>
            <p:ph idx="1"/>
          </p:nvPr>
        </p:nvPicPr>
        <p:blipFill>
          <a:blip r:embed="rId2"/>
          <a:stretch>
            <a:fillRect/>
          </a:stretch>
        </p:blipFill>
        <p:spPr>
          <a:xfrm>
            <a:off x="930965" y="510903"/>
            <a:ext cx="11087216" cy="5981971"/>
          </a:xfrm>
          <a:prstGeom prst="rect">
            <a:avLst/>
          </a:prstGeom>
        </p:spPr>
      </p:pic>
    </p:spTree>
    <p:extLst>
      <p:ext uri="{BB962C8B-B14F-4D97-AF65-F5344CB8AC3E}">
        <p14:creationId xmlns:p14="http://schemas.microsoft.com/office/powerpoint/2010/main" val="1428777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B145C-AF14-452B-B29E-C395EFB0876D}"/>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AE288065-ECE3-4E9A-B854-3DFEE5BC5066}"/>
              </a:ext>
            </a:extLst>
          </p:cNvPr>
          <p:cNvPicPr>
            <a:picLocks noGrp="1" noChangeAspect="1"/>
          </p:cNvPicPr>
          <p:nvPr>
            <p:ph idx="1"/>
          </p:nvPr>
        </p:nvPicPr>
        <p:blipFill>
          <a:blip r:embed="rId2"/>
          <a:stretch>
            <a:fillRect/>
          </a:stretch>
        </p:blipFill>
        <p:spPr>
          <a:xfrm>
            <a:off x="838200" y="365125"/>
            <a:ext cx="11021674" cy="6127750"/>
          </a:xfrm>
        </p:spPr>
      </p:pic>
    </p:spTree>
    <p:extLst>
      <p:ext uri="{BB962C8B-B14F-4D97-AF65-F5344CB8AC3E}">
        <p14:creationId xmlns:p14="http://schemas.microsoft.com/office/powerpoint/2010/main" val="2515737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389D-78F1-4823-86F1-D9476BA379D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1E487D9-4306-4087-9D12-C95CE79C9C2D}"/>
              </a:ext>
            </a:extLst>
          </p:cNvPr>
          <p:cNvPicPr>
            <a:picLocks noGrp="1" noChangeAspect="1"/>
          </p:cNvPicPr>
          <p:nvPr>
            <p:ph idx="1"/>
          </p:nvPr>
        </p:nvPicPr>
        <p:blipFill>
          <a:blip r:embed="rId2"/>
          <a:stretch>
            <a:fillRect/>
          </a:stretch>
        </p:blipFill>
        <p:spPr>
          <a:xfrm>
            <a:off x="154546" y="237263"/>
            <a:ext cx="11962819" cy="6255612"/>
          </a:xfrm>
        </p:spPr>
      </p:pic>
    </p:spTree>
    <p:extLst>
      <p:ext uri="{BB962C8B-B14F-4D97-AF65-F5344CB8AC3E}">
        <p14:creationId xmlns:p14="http://schemas.microsoft.com/office/powerpoint/2010/main" val="195877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16C06-A206-46B7-B0F6-609DB2F7241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6E970EE-546E-4150-9BAC-749B9BD6BA9D}"/>
              </a:ext>
            </a:extLst>
          </p:cNvPr>
          <p:cNvPicPr>
            <a:picLocks noChangeAspect="1"/>
          </p:cNvPicPr>
          <p:nvPr/>
        </p:nvPicPr>
        <p:blipFill>
          <a:blip r:embed="rId2"/>
          <a:stretch>
            <a:fillRect/>
          </a:stretch>
        </p:blipFill>
        <p:spPr>
          <a:xfrm>
            <a:off x="258052" y="122582"/>
            <a:ext cx="11675896" cy="6612835"/>
          </a:xfrm>
          <a:prstGeom prst="rect">
            <a:avLst/>
          </a:prstGeom>
        </p:spPr>
      </p:pic>
      <p:sp>
        <p:nvSpPr>
          <p:cNvPr id="6" name="TextBox 5">
            <a:extLst>
              <a:ext uri="{FF2B5EF4-FFF2-40B4-BE49-F238E27FC236}">
                <a16:creationId xmlns:a16="http://schemas.microsoft.com/office/drawing/2014/main" id="{A44067C0-5C2A-44D1-9C3A-68DB665AD5BD}"/>
              </a:ext>
            </a:extLst>
          </p:cNvPr>
          <p:cNvSpPr txBox="1"/>
          <p:nvPr/>
        </p:nvSpPr>
        <p:spPr>
          <a:xfrm>
            <a:off x="4757530" y="4280452"/>
            <a:ext cx="913648" cy="369332"/>
          </a:xfrm>
          <a:prstGeom prst="rect">
            <a:avLst/>
          </a:prstGeom>
          <a:noFill/>
        </p:spPr>
        <p:txBody>
          <a:bodyPr wrap="none" rtlCol="0">
            <a:spAutoFit/>
          </a:bodyPr>
          <a:lstStyle/>
          <a:p>
            <a:r>
              <a:rPr lang="en-US" dirty="0" err="1"/>
              <a:t>sfaasfas</a:t>
            </a:r>
            <a:endParaRPr lang="en-US" dirty="0"/>
          </a:p>
        </p:txBody>
      </p:sp>
    </p:spTree>
    <p:extLst>
      <p:ext uri="{BB962C8B-B14F-4D97-AF65-F5344CB8AC3E}">
        <p14:creationId xmlns:p14="http://schemas.microsoft.com/office/powerpoint/2010/main" val="3388424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06702-5C0F-4B46-8EA4-0ACB6495228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1FC8F40-38A0-4972-9A48-7AF78B4AB23E}"/>
              </a:ext>
            </a:extLst>
          </p:cNvPr>
          <p:cNvPicPr>
            <a:picLocks noGrp="1" noChangeAspect="1"/>
          </p:cNvPicPr>
          <p:nvPr>
            <p:ph idx="1"/>
          </p:nvPr>
        </p:nvPicPr>
        <p:blipFill>
          <a:blip r:embed="rId2"/>
          <a:stretch>
            <a:fillRect/>
          </a:stretch>
        </p:blipFill>
        <p:spPr>
          <a:xfrm>
            <a:off x="629478" y="365125"/>
            <a:ext cx="7620000" cy="3581400"/>
          </a:xfrm>
        </p:spPr>
      </p:pic>
      <p:pic>
        <p:nvPicPr>
          <p:cNvPr id="7" name="Picture 6">
            <a:extLst>
              <a:ext uri="{FF2B5EF4-FFF2-40B4-BE49-F238E27FC236}">
                <a16:creationId xmlns:a16="http://schemas.microsoft.com/office/drawing/2014/main" id="{DF9EC78D-3C3F-460B-8095-CEF370DB0917}"/>
              </a:ext>
            </a:extLst>
          </p:cNvPr>
          <p:cNvPicPr>
            <a:picLocks noChangeAspect="1"/>
          </p:cNvPicPr>
          <p:nvPr/>
        </p:nvPicPr>
        <p:blipFill>
          <a:blip r:embed="rId3"/>
          <a:stretch>
            <a:fillRect/>
          </a:stretch>
        </p:blipFill>
        <p:spPr>
          <a:xfrm>
            <a:off x="4425190" y="3043652"/>
            <a:ext cx="7648575" cy="3686175"/>
          </a:xfrm>
          <a:prstGeom prst="rect">
            <a:avLst/>
          </a:prstGeom>
        </p:spPr>
      </p:pic>
    </p:spTree>
    <p:extLst>
      <p:ext uri="{BB962C8B-B14F-4D97-AF65-F5344CB8AC3E}">
        <p14:creationId xmlns:p14="http://schemas.microsoft.com/office/powerpoint/2010/main" val="899183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9C193-44CF-4F5A-9B62-A2A31BAF32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568D5D-CEF9-46F6-BE0A-71F20F5F34D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7ABC124-9360-4291-B0D7-25597B6710C4}"/>
              </a:ext>
            </a:extLst>
          </p:cNvPr>
          <p:cNvPicPr>
            <a:picLocks noChangeAspect="1"/>
          </p:cNvPicPr>
          <p:nvPr/>
        </p:nvPicPr>
        <p:blipFill>
          <a:blip r:embed="rId2"/>
          <a:stretch>
            <a:fillRect/>
          </a:stretch>
        </p:blipFill>
        <p:spPr>
          <a:xfrm>
            <a:off x="838200" y="1303889"/>
            <a:ext cx="9149452" cy="4487311"/>
          </a:xfrm>
          <a:prstGeom prst="rect">
            <a:avLst/>
          </a:prstGeom>
        </p:spPr>
      </p:pic>
    </p:spTree>
    <p:extLst>
      <p:ext uri="{BB962C8B-B14F-4D97-AF65-F5344CB8AC3E}">
        <p14:creationId xmlns:p14="http://schemas.microsoft.com/office/powerpoint/2010/main" val="337753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A4AC-A8EC-4900-B0E0-1B3E63957DA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239ED4B-0EBD-4967-A524-6DB2BF392A9D}"/>
              </a:ext>
            </a:extLst>
          </p:cNvPr>
          <p:cNvPicPr>
            <a:picLocks noGrp="1" noChangeAspect="1"/>
          </p:cNvPicPr>
          <p:nvPr>
            <p:ph idx="1"/>
          </p:nvPr>
        </p:nvPicPr>
        <p:blipFill>
          <a:blip r:embed="rId2"/>
          <a:stretch>
            <a:fillRect/>
          </a:stretch>
        </p:blipFill>
        <p:spPr>
          <a:xfrm>
            <a:off x="0" y="0"/>
            <a:ext cx="7667625" cy="4086225"/>
          </a:xfrm>
        </p:spPr>
      </p:pic>
      <p:pic>
        <p:nvPicPr>
          <p:cNvPr id="7" name="Picture 6">
            <a:extLst>
              <a:ext uri="{FF2B5EF4-FFF2-40B4-BE49-F238E27FC236}">
                <a16:creationId xmlns:a16="http://schemas.microsoft.com/office/drawing/2014/main" id="{150E741A-DBAA-4D95-A242-C634E645EA18}"/>
              </a:ext>
            </a:extLst>
          </p:cNvPr>
          <p:cNvPicPr>
            <a:picLocks noChangeAspect="1"/>
          </p:cNvPicPr>
          <p:nvPr/>
        </p:nvPicPr>
        <p:blipFill>
          <a:blip r:embed="rId3"/>
          <a:stretch>
            <a:fillRect/>
          </a:stretch>
        </p:blipFill>
        <p:spPr>
          <a:xfrm>
            <a:off x="0" y="3723101"/>
            <a:ext cx="7448550" cy="3173275"/>
          </a:xfrm>
          <a:prstGeom prst="rect">
            <a:avLst/>
          </a:prstGeom>
        </p:spPr>
      </p:pic>
      <p:pic>
        <p:nvPicPr>
          <p:cNvPr id="9" name="Picture 8">
            <a:extLst>
              <a:ext uri="{FF2B5EF4-FFF2-40B4-BE49-F238E27FC236}">
                <a16:creationId xmlns:a16="http://schemas.microsoft.com/office/drawing/2014/main" id="{A365BE36-0BA2-4573-A7C2-727590FD5937}"/>
              </a:ext>
            </a:extLst>
          </p:cNvPr>
          <p:cNvPicPr>
            <a:picLocks noChangeAspect="1"/>
          </p:cNvPicPr>
          <p:nvPr/>
        </p:nvPicPr>
        <p:blipFill>
          <a:blip r:embed="rId4"/>
          <a:stretch>
            <a:fillRect/>
          </a:stretch>
        </p:blipFill>
        <p:spPr>
          <a:xfrm>
            <a:off x="3952875" y="1027906"/>
            <a:ext cx="7648575" cy="3914775"/>
          </a:xfrm>
          <a:prstGeom prst="rect">
            <a:avLst/>
          </a:prstGeom>
        </p:spPr>
      </p:pic>
    </p:spTree>
    <p:extLst>
      <p:ext uri="{BB962C8B-B14F-4D97-AF65-F5344CB8AC3E}">
        <p14:creationId xmlns:p14="http://schemas.microsoft.com/office/powerpoint/2010/main" val="1943169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7D0D-1EC0-4761-9408-B36E732578FA}"/>
              </a:ext>
            </a:extLst>
          </p:cNvPr>
          <p:cNvSpPr>
            <a:spLocks noGrp="1"/>
          </p:cNvSpPr>
          <p:nvPr>
            <p:ph type="title"/>
          </p:nvPr>
        </p:nvSpPr>
        <p:spPr>
          <a:xfrm>
            <a:off x="838200" y="245856"/>
            <a:ext cx="10515600" cy="946840"/>
          </a:xfrm>
        </p:spPr>
        <p:txBody>
          <a:bodyPr>
            <a:normAutofit/>
          </a:bodyPr>
          <a:lstStyle/>
          <a:p>
            <a:r>
              <a:rPr lang="en-US" sz="2800" b="0" i="1" dirty="0">
                <a:solidFill>
                  <a:srgbClr val="000000"/>
                </a:solidFill>
                <a:effectLst/>
                <a:latin typeface="+mn-lt"/>
              </a:rPr>
              <a:t>Structure of the TOGAF Standard</a:t>
            </a:r>
            <a:endParaRPr lang="en-US" sz="2800" dirty="0">
              <a:latin typeface="+mn-lt"/>
            </a:endParaRPr>
          </a:p>
        </p:txBody>
      </p:sp>
      <p:pic>
        <p:nvPicPr>
          <p:cNvPr id="5" name="Content Placeholder 4">
            <a:extLst>
              <a:ext uri="{FF2B5EF4-FFF2-40B4-BE49-F238E27FC236}">
                <a16:creationId xmlns:a16="http://schemas.microsoft.com/office/drawing/2014/main" id="{5E01C310-1B2F-4C0C-8B7B-76287CF4F65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3340" y="1192696"/>
            <a:ext cx="7765774" cy="5546034"/>
          </a:xfrm>
        </p:spPr>
      </p:pic>
      <p:sp>
        <p:nvSpPr>
          <p:cNvPr id="6" name="TextBox 5">
            <a:extLst>
              <a:ext uri="{FF2B5EF4-FFF2-40B4-BE49-F238E27FC236}">
                <a16:creationId xmlns:a16="http://schemas.microsoft.com/office/drawing/2014/main" id="{0BDB93C3-3087-41A4-815F-8557BD423A06}"/>
              </a:ext>
            </a:extLst>
          </p:cNvPr>
          <p:cNvSpPr txBox="1"/>
          <p:nvPr/>
        </p:nvSpPr>
        <p:spPr>
          <a:xfrm>
            <a:off x="8441634" y="2352435"/>
            <a:ext cx="3604591" cy="1846659"/>
          </a:xfrm>
          <a:prstGeom prst="rect">
            <a:avLst/>
          </a:prstGeom>
          <a:noFill/>
        </p:spPr>
        <p:txBody>
          <a:bodyPr wrap="square" rtlCol="0">
            <a:spAutoFit/>
          </a:bodyPr>
          <a:lstStyle/>
          <a:p>
            <a:r>
              <a:rPr lang="en-US" b="1" dirty="0"/>
              <a:t>There are six part of this document</a:t>
            </a:r>
          </a:p>
          <a:p>
            <a:pPr marL="342900" indent="-342900">
              <a:buAutoNum type="arabicPeriod"/>
            </a:pPr>
            <a:r>
              <a:rPr lang="en-US" sz="1600" dirty="0"/>
              <a:t>Introduction.</a:t>
            </a:r>
          </a:p>
          <a:p>
            <a:pPr marL="342900" indent="-342900">
              <a:buAutoNum type="arabicPeriod"/>
            </a:pPr>
            <a:r>
              <a:rPr lang="en-US" sz="1600" dirty="0"/>
              <a:t>Architecture Development Method.</a:t>
            </a:r>
          </a:p>
          <a:p>
            <a:pPr marL="342900" indent="-342900">
              <a:buAutoNum type="arabicPeriod"/>
            </a:pPr>
            <a:r>
              <a:rPr lang="en-US" sz="1600" dirty="0"/>
              <a:t>ADM Guidelines and Techniques.</a:t>
            </a:r>
          </a:p>
          <a:p>
            <a:pPr marL="342900" indent="-342900">
              <a:buAutoNum type="arabicPeriod"/>
            </a:pPr>
            <a:r>
              <a:rPr lang="en-US" sz="1600" dirty="0"/>
              <a:t>Architecture Content Framework.</a:t>
            </a:r>
          </a:p>
          <a:p>
            <a:pPr marL="342900" indent="-342900">
              <a:buAutoNum type="arabicPeriod"/>
            </a:pPr>
            <a:r>
              <a:rPr lang="en-US" sz="1600" dirty="0"/>
              <a:t>Enterprise Continuum &amp; Tools.</a:t>
            </a:r>
          </a:p>
          <a:p>
            <a:pPr marL="342900" indent="-342900">
              <a:buAutoNum type="arabicPeriod"/>
            </a:pPr>
            <a:r>
              <a:rPr lang="en-US" sz="1600" dirty="0"/>
              <a:t>Architecture Capability Framework .</a:t>
            </a:r>
          </a:p>
        </p:txBody>
      </p:sp>
    </p:spTree>
    <p:extLst>
      <p:ext uri="{BB962C8B-B14F-4D97-AF65-F5344CB8AC3E}">
        <p14:creationId xmlns:p14="http://schemas.microsoft.com/office/powerpoint/2010/main" val="2956548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2FF9B-DEEB-4E79-BCE3-439B09CC73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B0A2746-D41C-4E24-9738-3BA408C786DA}"/>
              </a:ext>
            </a:extLst>
          </p:cNvPr>
          <p:cNvPicPr>
            <a:picLocks noGrp="1" noChangeAspect="1"/>
          </p:cNvPicPr>
          <p:nvPr>
            <p:ph idx="1"/>
          </p:nvPr>
        </p:nvPicPr>
        <p:blipFill>
          <a:blip r:embed="rId2"/>
          <a:stretch>
            <a:fillRect/>
          </a:stretch>
        </p:blipFill>
        <p:spPr>
          <a:xfrm>
            <a:off x="138112" y="0"/>
            <a:ext cx="7648575" cy="3914775"/>
          </a:xfrm>
        </p:spPr>
      </p:pic>
    </p:spTree>
    <p:extLst>
      <p:ext uri="{BB962C8B-B14F-4D97-AF65-F5344CB8AC3E}">
        <p14:creationId xmlns:p14="http://schemas.microsoft.com/office/powerpoint/2010/main" val="1752592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AFF3-F094-40A1-AF71-86394FFEDE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0A7FBDF-A648-4C11-BDC1-55A0A7FB9019}"/>
              </a:ext>
            </a:extLst>
          </p:cNvPr>
          <p:cNvPicPr>
            <a:picLocks noGrp="1" noChangeAspect="1"/>
          </p:cNvPicPr>
          <p:nvPr>
            <p:ph idx="1"/>
          </p:nvPr>
        </p:nvPicPr>
        <p:blipFill>
          <a:blip r:embed="rId2"/>
          <a:stretch>
            <a:fillRect/>
          </a:stretch>
        </p:blipFill>
        <p:spPr>
          <a:xfrm>
            <a:off x="371889" y="145325"/>
            <a:ext cx="7658100" cy="3524250"/>
          </a:xfrm>
        </p:spPr>
      </p:pic>
      <p:pic>
        <p:nvPicPr>
          <p:cNvPr id="7" name="Picture 6">
            <a:extLst>
              <a:ext uri="{FF2B5EF4-FFF2-40B4-BE49-F238E27FC236}">
                <a16:creationId xmlns:a16="http://schemas.microsoft.com/office/drawing/2014/main" id="{80C4F15E-A5EE-4954-98C6-00FF3F563955}"/>
              </a:ext>
            </a:extLst>
          </p:cNvPr>
          <p:cNvPicPr>
            <a:picLocks noChangeAspect="1"/>
          </p:cNvPicPr>
          <p:nvPr/>
        </p:nvPicPr>
        <p:blipFill>
          <a:blip r:embed="rId3"/>
          <a:stretch>
            <a:fillRect/>
          </a:stretch>
        </p:blipFill>
        <p:spPr>
          <a:xfrm>
            <a:off x="216590" y="2973042"/>
            <a:ext cx="7677150" cy="4171950"/>
          </a:xfrm>
          <a:prstGeom prst="rect">
            <a:avLst/>
          </a:prstGeom>
        </p:spPr>
      </p:pic>
      <p:pic>
        <p:nvPicPr>
          <p:cNvPr id="9" name="Picture 8">
            <a:extLst>
              <a:ext uri="{FF2B5EF4-FFF2-40B4-BE49-F238E27FC236}">
                <a16:creationId xmlns:a16="http://schemas.microsoft.com/office/drawing/2014/main" id="{CDCA5AA7-E2F8-40B7-A50D-B13F0686FEEB}"/>
              </a:ext>
            </a:extLst>
          </p:cNvPr>
          <p:cNvPicPr>
            <a:picLocks noChangeAspect="1"/>
          </p:cNvPicPr>
          <p:nvPr/>
        </p:nvPicPr>
        <p:blipFill>
          <a:blip r:embed="rId4"/>
          <a:stretch>
            <a:fillRect/>
          </a:stretch>
        </p:blipFill>
        <p:spPr>
          <a:xfrm>
            <a:off x="7263019" y="1511558"/>
            <a:ext cx="4928981" cy="3895725"/>
          </a:xfrm>
          <a:prstGeom prst="rect">
            <a:avLst/>
          </a:prstGeom>
        </p:spPr>
      </p:pic>
    </p:spTree>
    <p:extLst>
      <p:ext uri="{BB962C8B-B14F-4D97-AF65-F5344CB8AC3E}">
        <p14:creationId xmlns:p14="http://schemas.microsoft.com/office/powerpoint/2010/main" val="2191238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C46A-AC94-4F1F-957C-7227ED049AF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C8B5A2-9941-47AD-857C-C330B0A7F4AC}"/>
              </a:ext>
            </a:extLst>
          </p:cNvPr>
          <p:cNvPicPr>
            <a:picLocks noGrp="1" noChangeAspect="1"/>
          </p:cNvPicPr>
          <p:nvPr>
            <p:ph idx="1"/>
          </p:nvPr>
        </p:nvPicPr>
        <p:blipFill>
          <a:blip r:embed="rId2"/>
          <a:stretch>
            <a:fillRect/>
          </a:stretch>
        </p:blipFill>
        <p:spPr>
          <a:xfrm>
            <a:off x="0" y="0"/>
            <a:ext cx="7781925" cy="3990975"/>
          </a:xfrm>
        </p:spPr>
      </p:pic>
      <p:pic>
        <p:nvPicPr>
          <p:cNvPr id="7" name="Picture 6">
            <a:extLst>
              <a:ext uri="{FF2B5EF4-FFF2-40B4-BE49-F238E27FC236}">
                <a16:creationId xmlns:a16="http://schemas.microsoft.com/office/drawing/2014/main" id="{A195B2E3-1D3D-4635-8866-E1F8356991C4}"/>
              </a:ext>
            </a:extLst>
          </p:cNvPr>
          <p:cNvPicPr>
            <a:picLocks noChangeAspect="1"/>
          </p:cNvPicPr>
          <p:nvPr/>
        </p:nvPicPr>
        <p:blipFill>
          <a:blip r:embed="rId3"/>
          <a:stretch>
            <a:fillRect/>
          </a:stretch>
        </p:blipFill>
        <p:spPr>
          <a:xfrm>
            <a:off x="1044643" y="2994163"/>
            <a:ext cx="7743825" cy="4076700"/>
          </a:xfrm>
          <a:prstGeom prst="rect">
            <a:avLst/>
          </a:prstGeom>
        </p:spPr>
      </p:pic>
    </p:spTree>
    <p:extLst>
      <p:ext uri="{BB962C8B-B14F-4D97-AF65-F5344CB8AC3E}">
        <p14:creationId xmlns:p14="http://schemas.microsoft.com/office/powerpoint/2010/main" val="36963814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E46E9-7EAE-42FF-9F5C-F8814BC09A9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1C703F1-99D0-4325-854F-14BA04BCDC5D}"/>
              </a:ext>
            </a:extLst>
          </p:cNvPr>
          <p:cNvPicPr>
            <a:picLocks noGrp="1" noChangeAspect="1"/>
          </p:cNvPicPr>
          <p:nvPr>
            <p:ph idx="1"/>
          </p:nvPr>
        </p:nvPicPr>
        <p:blipFill>
          <a:blip r:embed="rId2"/>
          <a:stretch>
            <a:fillRect/>
          </a:stretch>
        </p:blipFill>
        <p:spPr>
          <a:xfrm>
            <a:off x="146601" y="208479"/>
            <a:ext cx="10269607" cy="5658502"/>
          </a:xfrm>
        </p:spPr>
      </p:pic>
    </p:spTree>
    <p:extLst>
      <p:ext uri="{BB962C8B-B14F-4D97-AF65-F5344CB8AC3E}">
        <p14:creationId xmlns:p14="http://schemas.microsoft.com/office/powerpoint/2010/main" val="2833946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02CC-5979-4E07-B202-7F3021C063C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61420DF-2500-441B-8B2C-DD3219512F96}"/>
              </a:ext>
            </a:extLst>
          </p:cNvPr>
          <p:cNvPicPr>
            <a:picLocks noGrp="1" noChangeAspect="1"/>
          </p:cNvPicPr>
          <p:nvPr>
            <p:ph idx="1"/>
          </p:nvPr>
        </p:nvPicPr>
        <p:blipFill>
          <a:blip r:embed="rId2"/>
          <a:stretch>
            <a:fillRect/>
          </a:stretch>
        </p:blipFill>
        <p:spPr>
          <a:xfrm>
            <a:off x="116785" y="0"/>
            <a:ext cx="7505700" cy="4000500"/>
          </a:xfrm>
        </p:spPr>
      </p:pic>
      <p:pic>
        <p:nvPicPr>
          <p:cNvPr id="7" name="Picture 6">
            <a:extLst>
              <a:ext uri="{FF2B5EF4-FFF2-40B4-BE49-F238E27FC236}">
                <a16:creationId xmlns:a16="http://schemas.microsoft.com/office/drawing/2014/main" id="{859A8C78-076A-42F2-BD64-FD591C7B8D4B}"/>
              </a:ext>
            </a:extLst>
          </p:cNvPr>
          <p:cNvPicPr>
            <a:picLocks noChangeAspect="1"/>
          </p:cNvPicPr>
          <p:nvPr/>
        </p:nvPicPr>
        <p:blipFill>
          <a:blip r:embed="rId3"/>
          <a:stretch>
            <a:fillRect/>
          </a:stretch>
        </p:blipFill>
        <p:spPr>
          <a:xfrm>
            <a:off x="4512365" y="3042616"/>
            <a:ext cx="7562850" cy="3800475"/>
          </a:xfrm>
          <a:prstGeom prst="rect">
            <a:avLst/>
          </a:prstGeom>
        </p:spPr>
      </p:pic>
    </p:spTree>
    <p:extLst>
      <p:ext uri="{BB962C8B-B14F-4D97-AF65-F5344CB8AC3E}">
        <p14:creationId xmlns:p14="http://schemas.microsoft.com/office/powerpoint/2010/main" val="2397791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D5AF4-1F2E-4641-A13D-D49B92A900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69DC43-8198-4F75-8187-7EF79F49D4BD}"/>
              </a:ext>
            </a:extLst>
          </p:cNvPr>
          <p:cNvPicPr>
            <a:picLocks noGrp="1" noChangeAspect="1"/>
          </p:cNvPicPr>
          <p:nvPr>
            <p:ph idx="1"/>
          </p:nvPr>
        </p:nvPicPr>
        <p:blipFill>
          <a:blip r:embed="rId2"/>
          <a:stretch>
            <a:fillRect/>
          </a:stretch>
        </p:blipFill>
        <p:spPr>
          <a:xfrm>
            <a:off x="0" y="0"/>
            <a:ext cx="7534275" cy="4095750"/>
          </a:xfrm>
        </p:spPr>
      </p:pic>
      <p:pic>
        <p:nvPicPr>
          <p:cNvPr id="7" name="Picture 6">
            <a:extLst>
              <a:ext uri="{FF2B5EF4-FFF2-40B4-BE49-F238E27FC236}">
                <a16:creationId xmlns:a16="http://schemas.microsoft.com/office/drawing/2014/main" id="{41800CC2-96D1-45A6-B24C-041A585F8D9E}"/>
              </a:ext>
            </a:extLst>
          </p:cNvPr>
          <p:cNvPicPr>
            <a:picLocks noChangeAspect="1"/>
          </p:cNvPicPr>
          <p:nvPr/>
        </p:nvPicPr>
        <p:blipFill>
          <a:blip r:embed="rId3"/>
          <a:stretch>
            <a:fillRect/>
          </a:stretch>
        </p:blipFill>
        <p:spPr>
          <a:xfrm>
            <a:off x="4591050" y="2835137"/>
            <a:ext cx="7600950" cy="3467100"/>
          </a:xfrm>
          <a:prstGeom prst="rect">
            <a:avLst/>
          </a:prstGeom>
        </p:spPr>
      </p:pic>
    </p:spTree>
    <p:extLst>
      <p:ext uri="{BB962C8B-B14F-4D97-AF65-F5344CB8AC3E}">
        <p14:creationId xmlns:p14="http://schemas.microsoft.com/office/powerpoint/2010/main" val="679189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75A2-A827-4B23-8205-450454A0A9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5AE552-1196-4266-BD93-15F4B470633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33167B-3FC1-4A54-BA8B-7560BD57B1D6}"/>
              </a:ext>
            </a:extLst>
          </p:cNvPr>
          <p:cNvPicPr>
            <a:picLocks noChangeAspect="1"/>
          </p:cNvPicPr>
          <p:nvPr/>
        </p:nvPicPr>
        <p:blipFill>
          <a:blip r:embed="rId2"/>
          <a:stretch>
            <a:fillRect/>
          </a:stretch>
        </p:blipFill>
        <p:spPr>
          <a:xfrm>
            <a:off x="325714" y="96044"/>
            <a:ext cx="7591425" cy="3905250"/>
          </a:xfrm>
          <a:prstGeom prst="rect">
            <a:avLst/>
          </a:prstGeom>
        </p:spPr>
      </p:pic>
    </p:spTree>
    <p:extLst>
      <p:ext uri="{BB962C8B-B14F-4D97-AF65-F5344CB8AC3E}">
        <p14:creationId xmlns:p14="http://schemas.microsoft.com/office/powerpoint/2010/main" val="2568418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7627C-557B-4D73-9B75-1F89590620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2A3519-FCC4-4CB0-8A79-67C007B1FED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470A628-2D6A-4047-B81E-FEE335C1D38E}"/>
              </a:ext>
            </a:extLst>
          </p:cNvPr>
          <p:cNvPicPr>
            <a:picLocks noChangeAspect="1"/>
          </p:cNvPicPr>
          <p:nvPr/>
        </p:nvPicPr>
        <p:blipFill>
          <a:blip r:embed="rId2"/>
          <a:stretch>
            <a:fillRect/>
          </a:stretch>
        </p:blipFill>
        <p:spPr>
          <a:xfrm>
            <a:off x="711903" y="365125"/>
            <a:ext cx="11079219" cy="5829714"/>
          </a:xfrm>
          <a:prstGeom prst="rect">
            <a:avLst/>
          </a:prstGeom>
        </p:spPr>
      </p:pic>
    </p:spTree>
    <p:extLst>
      <p:ext uri="{BB962C8B-B14F-4D97-AF65-F5344CB8AC3E}">
        <p14:creationId xmlns:p14="http://schemas.microsoft.com/office/powerpoint/2010/main" val="2454387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35F2-EE87-447D-8CE4-2ABDF192A5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21D55-C22A-4D6A-AFFD-AA5643A16852}"/>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619F324E-9667-4E90-A447-DBF9D7EF1255}"/>
              </a:ext>
            </a:extLst>
          </p:cNvPr>
          <p:cNvPicPr>
            <a:picLocks noChangeAspect="1"/>
          </p:cNvPicPr>
          <p:nvPr/>
        </p:nvPicPr>
        <p:blipFill>
          <a:blip r:embed="rId2"/>
          <a:stretch>
            <a:fillRect/>
          </a:stretch>
        </p:blipFill>
        <p:spPr>
          <a:xfrm>
            <a:off x="-18110" y="532330"/>
            <a:ext cx="12210110" cy="5793340"/>
          </a:xfrm>
          <a:prstGeom prst="rect">
            <a:avLst/>
          </a:prstGeom>
        </p:spPr>
      </p:pic>
    </p:spTree>
    <p:extLst>
      <p:ext uri="{BB962C8B-B14F-4D97-AF65-F5344CB8AC3E}">
        <p14:creationId xmlns:p14="http://schemas.microsoft.com/office/powerpoint/2010/main" val="21703835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2CD-2EB3-4890-ABD6-17B23915B52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AAFDA7-6D95-49D9-AFF0-5B418939E0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11CFCC-295C-4D8C-A138-7C53B20A53CC}"/>
              </a:ext>
            </a:extLst>
          </p:cNvPr>
          <p:cNvPicPr>
            <a:picLocks noChangeAspect="1"/>
          </p:cNvPicPr>
          <p:nvPr/>
        </p:nvPicPr>
        <p:blipFill>
          <a:blip r:embed="rId2"/>
          <a:stretch>
            <a:fillRect/>
          </a:stretch>
        </p:blipFill>
        <p:spPr>
          <a:xfrm>
            <a:off x="1131198" y="460651"/>
            <a:ext cx="7639050" cy="3752850"/>
          </a:xfrm>
          <a:prstGeom prst="rect">
            <a:avLst/>
          </a:prstGeom>
        </p:spPr>
      </p:pic>
    </p:spTree>
    <p:extLst>
      <p:ext uri="{BB962C8B-B14F-4D97-AF65-F5344CB8AC3E}">
        <p14:creationId xmlns:p14="http://schemas.microsoft.com/office/powerpoint/2010/main" val="2000864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8E788-AE54-4970-B9FB-C546486F8ECD}"/>
              </a:ext>
            </a:extLst>
          </p:cNvPr>
          <p:cNvSpPr>
            <a:spLocks noGrp="1"/>
          </p:cNvSpPr>
          <p:nvPr>
            <p:ph type="title"/>
          </p:nvPr>
        </p:nvSpPr>
        <p:spPr>
          <a:xfrm>
            <a:off x="732183" y="212033"/>
            <a:ext cx="10515600" cy="6533323"/>
          </a:xfrm>
        </p:spPr>
        <p:txBody>
          <a:bodyPr>
            <a:normAutofit fontScale="90000"/>
          </a:bodyPr>
          <a:lstStyle/>
          <a:p>
            <a:r>
              <a:rPr lang="en-US" sz="2400" b="1" dirty="0"/>
              <a:t>What is Enterprise ? </a:t>
            </a:r>
            <a:br>
              <a:rPr lang="en-US" sz="2400" dirty="0"/>
            </a:br>
            <a:r>
              <a:rPr lang="en-US" sz="1800" b="1" i="1" dirty="0">
                <a:solidFill>
                  <a:srgbClr val="333333"/>
                </a:solidFill>
                <a:effectLst/>
                <a:highlight>
                  <a:srgbClr val="FFFF00"/>
                </a:highlight>
              </a:rPr>
              <a:t>The TOGAF standard considers an "enterprise" to be any collection of organizations that have common goals</a:t>
            </a:r>
            <a:r>
              <a:rPr lang="en-US" sz="1800" b="1" i="1" dirty="0">
                <a:solidFill>
                  <a:srgbClr val="333333"/>
                </a:solidFill>
                <a:effectLst/>
              </a:rPr>
              <a:t>.</a:t>
            </a:r>
            <a:br>
              <a:rPr lang="en-US" sz="1800" b="0" i="0" dirty="0">
                <a:solidFill>
                  <a:srgbClr val="333333"/>
                </a:solidFill>
                <a:effectLst/>
              </a:rPr>
            </a:br>
            <a:r>
              <a:rPr lang="en-US" sz="1800" b="0" i="0" dirty="0">
                <a:solidFill>
                  <a:srgbClr val="333333"/>
                </a:solidFill>
                <a:effectLst/>
              </a:rPr>
              <a:t>* </a:t>
            </a:r>
            <a:r>
              <a:rPr lang="en-US" sz="1800" b="0" i="0" dirty="0">
                <a:solidFill>
                  <a:srgbClr val="000000"/>
                </a:solidFill>
                <a:effectLst/>
              </a:rPr>
              <a:t>A whole corporation or a division of a corporation</a:t>
            </a:r>
            <a:br>
              <a:rPr lang="en-US" sz="1800" b="0" i="0" dirty="0">
                <a:solidFill>
                  <a:srgbClr val="000000"/>
                </a:solidFill>
                <a:effectLst/>
              </a:rPr>
            </a:br>
            <a:r>
              <a:rPr lang="en-US" sz="1800" b="0" i="0" dirty="0">
                <a:solidFill>
                  <a:srgbClr val="000000"/>
                </a:solidFill>
                <a:effectLst/>
              </a:rPr>
              <a:t>* A government agency or a single government department</a:t>
            </a:r>
            <a:br>
              <a:rPr lang="en-US" sz="1800" b="0" i="0" dirty="0">
                <a:solidFill>
                  <a:srgbClr val="000000"/>
                </a:solidFill>
                <a:effectLst/>
              </a:rPr>
            </a:br>
            <a:r>
              <a:rPr lang="en-US" sz="1800" b="0" i="0" dirty="0">
                <a:solidFill>
                  <a:srgbClr val="000000"/>
                </a:solidFill>
                <a:effectLst/>
              </a:rPr>
              <a:t>* A chain of geographically distant organizations linked together by common ownership</a:t>
            </a:r>
            <a:br>
              <a:rPr lang="en-US" sz="1800" b="0" i="0" dirty="0">
                <a:solidFill>
                  <a:srgbClr val="000000"/>
                </a:solidFill>
                <a:effectLst/>
              </a:rPr>
            </a:br>
            <a:r>
              <a:rPr lang="en-US" sz="1800" b="0" i="0" dirty="0">
                <a:solidFill>
                  <a:srgbClr val="000000"/>
                </a:solidFill>
                <a:effectLst/>
              </a:rPr>
              <a:t>* Groups of countries or governments working together to create common or shareable deliverables or infrastructures</a:t>
            </a:r>
            <a:br>
              <a:rPr lang="en-US" sz="1800" b="0" i="0" dirty="0">
                <a:solidFill>
                  <a:srgbClr val="000000"/>
                </a:solidFill>
                <a:effectLst/>
              </a:rPr>
            </a:br>
            <a:r>
              <a:rPr lang="en-US" sz="1800" b="0" i="0" dirty="0">
                <a:solidFill>
                  <a:srgbClr val="000000"/>
                </a:solidFill>
                <a:effectLst/>
              </a:rPr>
              <a:t>* Partnerships and alliances of businesses working together, such as a consortium or supply chain</a:t>
            </a:r>
            <a:br>
              <a:rPr lang="en-US" sz="1050" dirty="0">
                <a:solidFill>
                  <a:srgbClr val="000000"/>
                </a:solidFill>
                <a:latin typeface="Arial" panose="020B0604020202020204" pitchFamily="34" charset="0"/>
              </a:rPr>
            </a:br>
            <a:r>
              <a:rPr lang="en-US" sz="2400" b="1" i="0" dirty="0">
                <a:effectLst/>
              </a:rPr>
              <a:t>What is an architecture framework?</a:t>
            </a:r>
            <a:br>
              <a:rPr lang="en-US" sz="1050" b="1" i="0" dirty="0">
                <a:solidFill>
                  <a:srgbClr val="00A6DE"/>
                </a:solidFill>
                <a:effectLst/>
                <a:latin typeface="Arial" panose="020B0604020202020204" pitchFamily="34" charset="0"/>
              </a:rPr>
            </a:br>
            <a:r>
              <a:rPr lang="en-US" sz="2000" i="0" dirty="0">
                <a:effectLst/>
                <a:highlight>
                  <a:srgbClr val="FFFF00"/>
                </a:highlight>
              </a:rPr>
              <a:t>An architecture framework is a foundational structure, or set of structures, which can be used for developing a broad range of different architectures. It should describe a method for designing a target state of the enterprise in terms of a set of building blocks</a:t>
            </a:r>
            <a:r>
              <a:rPr lang="en-US" sz="2000" i="0" dirty="0">
                <a:effectLst/>
              </a:rPr>
              <a:t>, and for showing how the building blocks fit together. It should contain a set of tools and provide a common vocabulary. It should also include a list of recommended standards and compliant products that can be used to implement the building blocks.</a:t>
            </a:r>
            <a:br>
              <a:rPr lang="en-US" sz="2400" dirty="0"/>
            </a:br>
            <a:r>
              <a:rPr lang="en-US" sz="2400" b="1" dirty="0"/>
              <a:t>Why is an enterprise Architecture needed? </a:t>
            </a:r>
            <a:br>
              <a:rPr lang="en-US" sz="2400" b="1" dirty="0"/>
            </a:br>
            <a:r>
              <a:rPr lang="en-US" sz="2200" b="0" i="0" dirty="0">
                <a:solidFill>
                  <a:srgbClr val="333333"/>
                </a:solidFill>
                <a:effectLst/>
                <a:highlight>
                  <a:srgbClr val="FFFF00"/>
                </a:highlight>
              </a:rPr>
              <a:t>The purpose of Enterprise Architecture is to optimize across the enterprise the often fragmented legacy of processes (both manual and automated) into an integrated environment that is responsive to change and supportive of the delivery of the business strategy</a:t>
            </a:r>
            <a:br>
              <a:rPr lang="en-US" sz="2400" dirty="0"/>
            </a:br>
            <a:r>
              <a:rPr lang="en-US" sz="2400" b="1" dirty="0"/>
              <a:t>Why use the TOGAF standard as a Framework for Enterprise Architecture?</a:t>
            </a:r>
            <a:br>
              <a:rPr lang="en-US" sz="2400" b="1" dirty="0"/>
            </a:br>
            <a:r>
              <a:rPr lang="en-US" sz="2000" dirty="0"/>
              <a:t>The TOGAF standard has been developed through the collaborative efforts of the whole community. </a:t>
            </a:r>
            <a:r>
              <a:rPr lang="en-US" sz="2000" dirty="0">
                <a:highlight>
                  <a:srgbClr val="FFFF00"/>
                </a:highlight>
              </a:rPr>
              <a:t>Using the TOGAF standard results in Enterprise Architecture that is consistent, reflects the needs of stakeholders, employs best practice, and gives due consideration both to current requirements and the perceived future needs of the business</a:t>
            </a:r>
            <a:r>
              <a:rPr lang="en-US" sz="2000" dirty="0"/>
              <a:t>.</a:t>
            </a:r>
            <a:br>
              <a:rPr lang="en-US" sz="2400" b="1" dirty="0"/>
            </a:br>
            <a:endParaRPr lang="en-US" sz="2400" b="1" dirty="0"/>
          </a:p>
        </p:txBody>
      </p:sp>
    </p:spTree>
    <p:extLst>
      <p:ext uri="{BB962C8B-B14F-4D97-AF65-F5344CB8AC3E}">
        <p14:creationId xmlns:p14="http://schemas.microsoft.com/office/powerpoint/2010/main" val="1936779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A6EE-F478-4016-A0C7-D48FB28F92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7B81B83-8C28-4576-AA68-06D0F667412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2B1A38-7613-4917-B039-CF0CC1010DC1}"/>
              </a:ext>
            </a:extLst>
          </p:cNvPr>
          <p:cNvPicPr>
            <a:picLocks noChangeAspect="1"/>
          </p:cNvPicPr>
          <p:nvPr/>
        </p:nvPicPr>
        <p:blipFill>
          <a:blip r:embed="rId2"/>
          <a:stretch>
            <a:fillRect/>
          </a:stretch>
        </p:blipFill>
        <p:spPr>
          <a:xfrm>
            <a:off x="102704" y="0"/>
            <a:ext cx="7772400" cy="4171950"/>
          </a:xfrm>
          <a:prstGeom prst="rect">
            <a:avLst/>
          </a:prstGeom>
        </p:spPr>
      </p:pic>
      <p:pic>
        <p:nvPicPr>
          <p:cNvPr id="7" name="Picture 6">
            <a:extLst>
              <a:ext uri="{FF2B5EF4-FFF2-40B4-BE49-F238E27FC236}">
                <a16:creationId xmlns:a16="http://schemas.microsoft.com/office/drawing/2014/main" id="{66B0DF4D-3E82-4B3C-B2C3-B426C8C11DB1}"/>
              </a:ext>
            </a:extLst>
          </p:cNvPr>
          <p:cNvPicPr>
            <a:picLocks noChangeAspect="1"/>
          </p:cNvPicPr>
          <p:nvPr/>
        </p:nvPicPr>
        <p:blipFill>
          <a:blip r:embed="rId3"/>
          <a:stretch>
            <a:fillRect/>
          </a:stretch>
        </p:blipFill>
        <p:spPr>
          <a:xfrm>
            <a:off x="3781425" y="3259207"/>
            <a:ext cx="7677150" cy="3543300"/>
          </a:xfrm>
          <a:prstGeom prst="rect">
            <a:avLst/>
          </a:prstGeom>
        </p:spPr>
      </p:pic>
    </p:spTree>
    <p:extLst>
      <p:ext uri="{BB962C8B-B14F-4D97-AF65-F5344CB8AC3E}">
        <p14:creationId xmlns:p14="http://schemas.microsoft.com/office/powerpoint/2010/main" val="2865656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5CB4-0BC0-46FA-8485-13D729CC80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7DB190-5BEA-4725-B520-1020CC6C91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5707FE-380A-4822-B664-F21747D4C6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1348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EA4C-991B-4711-8834-AED03A1D61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2D59E3-2627-4FDD-9BEE-680FD402390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0F18766-4B70-4254-ABCE-12CF522ED5B1}"/>
              </a:ext>
            </a:extLst>
          </p:cNvPr>
          <p:cNvPicPr>
            <a:picLocks noChangeAspect="1"/>
          </p:cNvPicPr>
          <p:nvPr/>
        </p:nvPicPr>
        <p:blipFill>
          <a:blip r:embed="rId2"/>
          <a:stretch>
            <a:fillRect/>
          </a:stretch>
        </p:blipFill>
        <p:spPr>
          <a:xfrm>
            <a:off x="838200" y="365124"/>
            <a:ext cx="10167392" cy="5002005"/>
          </a:xfrm>
          <a:prstGeom prst="rect">
            <a:avLst/>
          </a:prstGeom>
        </p:spPr>
      </p:pic>
    </p:spTree>
    <p:extLst>
      <p:ext uri="{BB962C8B-B14F-4D97-AF65-F5344CB8AC3E}">
        <p14:creationId xmlns:p14="http://schemas.microsoft.com/office/powerpoint/2010/main" val="4115013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B59A-53A9-4663-810D-B56DEB94021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5AC0B89B-8B94-4B1E-8FF7-18D6B050A784}"/>
              </a:ext>
            </a:extLst>
          </p:cNvPr>
          <p:cNvPicPr>
            <a:picLocks noChangeAspect="1"/>
          </p:cNvPicPr>
          <p:nvPr/>
        </p:nvPicPr>
        <p:blipFill>
          <a:blip r:embed="rId2"/>
          <a:stretch>
            <a:fillRect/>
          </a:stretch>
        </p:blipFill>
        <p:spPr>
          <a:xfrm>
            <a:off x="135835" y="139838"/>
            <a:ext cx="11689192" cy="6127750"/>
          </a:xfrm>
          <a:prstGeom prst="rect">
            <a:avLst/>
          </a:prstGeom>
        </p:spPr>
      </p:pic>
    </p:spTree>
    <p:extLst>
      <p:ext uri="{BB962C8B-B14F-4D97-AF65-F5344CB8AC3E}">
        <p14:creationId xmlns:p14="http://schemas.microsoft.com/office/powerpoint/2010/main" val="3167515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49A8C-BD1E-4B96-9CA1-F8E804814A24}"/>
              </a:ext>
            </a:extLst>
          </p:cNvPr>
          <p:cNvPicPr>
            <a:picLocks noChangeAspect="1"/>
          </p:cNvPicPr>
          <p:nvPr/>
        </p:nvPicPr>
        <p:blipFill>
          <a:blip r:embed="rId2"/>
          <a:stretch>
            <a:fillRect/>
          </a:stretch>
        </p:blipFill>
        <p:spPr>
          <a:xfrm>
            <a:off x="350146" y="254689"/>
            <a:ext cx="10809316" cy="5788301"/>
          </a:xfrm>
          <a:prstGeom prst="rect">
            <a:avLst/>
          </a:prstGeom>
        </p:spPr>
      </p:pic>
    </p:spTree>
    <p:extLst>
      <p:ext uri="{BB962C8B-B14F-4D97-AF65-F5344CB8AC3E}">
        <p14:creationId xmlns:p14="http://schemas.microsoft.com/office/powerpoint/2010/main" val="1613244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1F4D-AFDF-4F6B-87AF-9710D9A148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05FC0F-168F-4F17-8046-2E837060D4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BF5DEE0-77B2-45E6-AD95-6394DBE5E6CC}"/>
              </a:ext>
            </a:extLst>
          </p:cNvPr>
          <p:cNvPicPr>
            <a:picLocks noChangeAspect="1"/>
          </p:cNvPicPr>
          <p:nvPr/>
        </p:nvPicPr>
        <p:blipFill>
          <a:blip r:embed="rId2"/>
          <a:stretch>
            <a:fillRect/>
          </a:stretch>
        </p:blipFill>
        <p:spPr>
          <a:xfrm>
            <a:off x="838200" y="507103"/>
            <a:ext cx="7581900" cy="3590925"/>
          </a:xfrm>
          <a:prstGeom prst="rect">
            <a:avLst/>
          </a:prstGeom>
        </p:spPr>
      </p:pic>
    </p:spTree>
    <p:extLst>
      <p:ext uri="{BB962C8B-B14F-4D97-AF65-F5344CB8AC3E}">
        <p14:creationId xmlns:p14="http://schemas.microsoft.com/office/powerpoint/2010/main" val="2275485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B548BD-70A9-4725-997D-604524F06AA8}"/>
              </a:ext>
            </a:extLst>
          </p:cNvPr>
          <p:cNvPicPr>
            <a:picLocks noChangeAspect="1"/>
          </p:cNvPicPr>
          <p:nvPr/>
        </p:nvPicPr>
        <p:blipFill>
          <a:blip r:embed="rId2"/>
          <a:stretch>
            <a:fillRect/>
          </a:stretch>
        </p:blipFill>
        <p:spPr>
          <a:xfrm>
            <a:off x="793008" y="251791"/>
            <a:ext cx="10280220" cy="4890466"/>
          </a:xfrm>
          <a:prstGeom prst="rect">
            <a:avLst/>
          </a:prstGeom>
        </p:spPr>
      </p:pic>
    </p:spTree>
    <p:extLst>
      <p:ext uri="{BB962C8B-B14F-4D97-AF65-F5344CB8AC3E}">
        <p14:creationId xmlns:p14="http://schemas.microsoft.com/office/powerpoint/2010/main" val="29510582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80E47-F5A6-45F4-948E-46676DFF69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D7DBE7-B27C-4A25-B513-5E1A5A9170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DCB655F-7E47-437E-B858-0B938C412875}"/>
              </a:ext>
            </a:extLst>
          </p:cNvPr>
          <p:cNvPicPr>
            <a:picLocks noChangeAspect="1"/>
          </p:cNvPicPr>
          <p:nvPr/>
        </p:nvPicPr>
        <p:blipFill>
          <a:blip r:embed="rId2"/>
          <a:stretch>
            <a:fillRect/>
          </a:stretch>
        </p:blipFill>
        <p:spPr>
          <a:xfrm>
            <a:off x="145773" y="232603"/>
            <a:ext cx="11324237" cy="6393484"/>
          </a:xfrm>
          <a:prstGeom prst="rect">
            <a:avLst/>
          </a:prstGeom>
        </p:spPr>
      </p:pic>
    </p:spTree>
    <p:extLst>
      <p:ext uri="{BB962C8B-B14F-4D97-AF65-F5344CB8AC3E}">
        <p14:creationId xmlns:p14="http://schemas.microsoft.com/office/powerpoint/2010/main" val="931791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1272-C273-4D1B-8945-D854A35966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7C2FBA-B24A-4D3F-AD9C-CFC4291723D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3861094-70CB-43E1-994C-E5A4C8D0D442}"/>
              </a:ext>
            </a:extLst>
          </p:cNvPr>
          <p:cNvPicPr>
            <a:picLocks noChangeAspect="1"/>
          </p:cNvPicPr>
          <p:nvPr/>
        </p:nvPicPr>
        <p:blipFill>
          <a:blip r:embed="rId2"/>
          <a:stretch>
            <a:fillRect/>
          </a:stretch>
        </p:blipFill>
        <p:spPr>
          <a:xfrm>
            <a:off x="560809" y="185531"/>
            <a:ext cx="9437335" cy="4817579"/>
          </a:xfrm>
          <a:prstGeom prst="rect">
            <a:avLst/>
          </a:prstGeom>
        </p:spPr>
      </p:pic>
    </p:spTree>
    <p:extLst>
      <p:ext uri="{BB962C8B-B14F-4D97-AF65-F5344CB8AC3E}">
        <p14:creationId xmlns:p14="http://schemas.microsoft.com/office/powerpoint/2010/main" val="1693370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C800-2F8A-4BD0-B29D-5C813B5831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72C18E-E354-4A4E-A774-A3CB58A6AC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2D57F81-1B3A-4A2E-89FB-26FB1B3ED3C0}"/>
              </a:ext>
            </a:extLst>
          </p:cNvPr>
          <p:cNvPicPr>
            <a:picLocks noChangeAspect="1"/>
          </p:cNvPicPr>
          <p:nvPr/>
        </p:nvPicPr>
        <p:blipFill>
          <a:blip r:embed="rId2"/>
          <a:stretch>
            <a:fillRect/>
          </a:stretch>
        </p:blipFill>
        <p:spPr>
          <a:xfrm>
            <a:off x="838200" y="365125"/>
            <a:ext cx="7724775" cy="4200525"/>
          </a:xfrm>
          <a:prstGeom prst="rect">
            <a:avLst/>
          </a:prstGeom>
        </p:spPr>
      </p:pic>
    </p:spTree>
    <p:extLst>
      <p:ext uri="{BB962C8B-B14F-4D97-AF65-F5344CB8AC3E}">
        <p14:creationId xmlns:p14="http://schemas.microsoft.com/office/powerpoint/2010/main" val="1638138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83F5D-1331-4F2D-A25D-AB0BCD2714F5}"/>
              </a:ext>
            </a:extLst>
          </p:cNvPr>
          <p:cNvSpPr>
            <a:spLocks noGrp="1"/>
          </p:cNvSpPr>
          <p:nvPr>
            <p:ph type="title"/>
          </p:nvPr>
        </p:nvSpPr>
        <p:spPr>
          <a:xfrm>
            <a:off x="838200" y="365125"/>
            <a:ext cx="10515600" cy="575779"/>
          </a:xfrm>
        </p:spPr>
        <p:txBody>
          <a:bodyPr>
            <a:normAutofit fontScale="90000"/>
          </a:bodyPr>
          <a:lstStyle/>
          <a:p>
            <a:endParaRPr lang="en-US" dirty="0"/>
          </a:p>
        </p:txBody>
      </p:sp>
      <p:sp>
        <p:nvSpPr>
          <p:cNvPr id="3" name="Content Placeholder 2">
            <a:extLst>
              <a:ext uri="{FF2B5EF4-FFF2-40B4-BE49-F238E27FC236}">
                <a16:creationId xmlns:a16="http://schemas.microsoft.com/office/drawing/2014/main" id="{0702EC75-48DB-414B-AB3B-6639D066E2E5}"/>
              </a:ext>
            </a:extLst>
          </p:cNvPr>
          <p:cNvSpPr>
            <a:spLocks noGrp="1"/>
          </p:cNvSpPr>
          <p:nvPr>
            <p:ph idx="1"/>
          </p:nvPr>
        </p:nvSpPr>
        <p:spPr/>
        <p:txBody>
          <a:bodyPr>
            <a:normAutofit/>
          </a:bodyPr>
          <a:lstStyle/>
          <a:p>
            <a:pPr marL="0" indent="0">
              <a:buNone/>
            </a:pPr>
            <a:r>
              <a:rPr lang="en-US" sz="1800" b="1" dirty="0">
                <a:latin typeface="+mj-lt"/>
              </a:rPr>
              <a:t>Who would benefit from using TOGAF Standards.</a:t>
            </a:r>
          </a:p>
          <a:p>
            <a:pPr marL="0" indent="0">
              <a:buNone/>
            </a:pPr>
            <a:r>
              <a:rPr lang="en-US" sz="1800" b="0" i="0" dirty="0">
                <a:solidFill>
                  <a:srgbClr val="333333"/>
                </a:solidFill>
                <a:effectLst/>
                <a:latin typeface="+mj-lt"/>
              </a:rPr>
              <a:t>Any organization undertaking, or planning to undertake, the development and implementation of an Enterprise Architecture for the support of business transformation will benefit from use of the TOGAF standard</a:t>
            </a:r>
          </a:p>
          <a:p>
            <a:pPr marL="0" indent="0">
              <a:buNone/>
            </a:pPr>
            <a:endParaRPr lang="en-US" sz="1800" dirty="0">
              <a:latin typeface="+mj-lt"/>
            </a:endParaRPr>
          </a:p>
        </p:txBody>
      </p:sp>
    </p:spTree>
    <p:extLst>
      <p:ext uri="{BB962C8B-B14F-4D97-AF65-F5344CB8AC3E}">
        <p14:creationId xmlns:p14="http://schemas.microsoft.com/office/powerpoint/2010/main" val="1613210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96316-D2E4-4DBB-A230-C7A69D1A8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2745348-6FE0-4C5B-B53F-FFA60D1042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650B20B-C1E6-427F-B0FD-B598AE763558}"/>
              </a:ext>
            </a:extLst>
          </p:cNvPr>
          <p:cNvPicPr>
            <a:picLocks noChangeAspect="1"/>
          </p:cNvPicPr>
          <p:nvPr/>
        </p:nvPicPr>
        <p:blipFill>
          <a:blip r:embed="rId2"/>
          <a:stretch>
            <a:fillRect/>
          </a:stretch>
        </p:blipFill>
        <p:spPr>
          <a:xfrm>
            <a:off x="2314575" y="1319212"/>
            <a:ext cx="7562850" cy="4219575"/>
          </a:xfrm>
          <a:prstGeom prst="rect">
            <a:avLst/>
          </a:prstGeom>
        </p:spPr>
      </p:pic>
    </p:spTree>
    <p:extLst>
      <p:ext uri="{BB962C8B-B14F-4D97-AF65-F5344CB8AC3E}">
        <p14:creationId xmlns:p14="http://schemas.microsoft.com/office/powerpoint/2010/main" val="391469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413B-A456-4D46-9137-C97DD553F2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09D1C7-7E34-49DB-86C7-B0AA4C21BBA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456BAD-E6CD-46B3-B4B2-D5EE07568A82}"/>
              </a:ext>
            </a:extLst>
          </p:cNvPr>
          <p:cNvPicPr>
            <a:picLocks noChangeAspect="1"/>
          </p:cNvPicPr>
          <p:nvPr/>
        </p:nvPicPr>
        <p:blipFill>
          <a:blip r:embed="rId2"/>
          <a:stretch>
            <a:fillRect/>
          </a:stretch>
        </p:blipFill>
        <p:spPr>
          <a:xfrm>
            <a:off x="838200" y="462790"/>
            <a:ext cx="7400925" cy="3838575"/>
          </a:xfrm>
          <a:prstGeom prst="rect">
            <a:avLst/>
          </a:prstGeom>
        </p:spPr>
      </p:pic>
    </p:spTree>
    <p:extLst>
      <p:ext uri="{BB962C8B-B14F-4D97-AF65-F5344CB8AC3E}">
        <p14:creationId xmlns:p14="http://schemas.microsoft.com/office/powerpoint/2010/main" val="2030147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413B-A456-4D46-9137-C97DD553F2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DFFFDE9-0407-4B33-9F76-7FDCE53717BE}"/>
              </a:ext>
            </a:extLst>
          </p:cNvPr>
          <p:cNvPicPr>
            <a:picLocks noGrp="1" noChangeAspect="1"/>
          </p:cNvPicPr>
          <p:nvPr>
            <p:ph idx="1"/>
          </p:nvPr>
        </p:nvPicPr>
        <p:blipFill>
          <a:blip r:embed="rId2"/>
          <a:stretch>
            <a:fillRect/>
          </a:stretch>
        </p:blipFill>
        <p:spPr>
          <a:xfrm>
            <a:off x="838200" y="245545"/>
            <a:ext cx="7581900" cy="4171950"/>
          </a:xfrm>
        </p:spPr>
      </p:pic>
    </p:spTree>
    <p:extLst>
      <p:ext uri="{BB962C8B-B14F-4D97-AF65-F5344CB8AC3E}">
        <p14:creationId xmlns:p14="http://schemas.microsoft.com/office/powerpoint/2010/main" val="7672168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4CADC-13A8-4024-9DD5-DBF1F04789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8A9CEA-B669-41C7-89E8-624443251F0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A889212-821E-4CDE-8A09-9850DC81FF09}"/>
              </a:ext>
            </a:extLst>
          </p:cNvPr>
          <p:cNvPicPr>
            <a:picLocks noChangeAspect="1"/>
          </p:cNvPicPr>
          <p:nvPr/>
        </p:nvPicPr>
        <p:blipFill>
          <a:blip r:embed="rId2"/>
          <a:stretch>
            <a:fillRect/>
          </a:stretch>
        </p:blipFill>
        <p:spPr>
          <a:xfrm>
            <a:off x="1485692" y="1117358"/>
            <a:ext cx="7762875" cy="3981450"/>
          </a:xfrm>
          <a:prstGeom prst="rect">
            <a:avLst/>
          </a:prstGeom>
        </p:spPr>
      </p:pic>
    </p:spTree>
    <p:extLst>
      <p:ext uri="{BB962C8B-B14F-4D97-AF65-F5344CB8AC3E}">
        <p14:creationId xmlns:p14="http://schemas.microsoft.com/office/powerpoint/2010/main" val="30273895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E26CB-29AF-4199-966B-239458B9DB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0DACC8-01E7-40BC-BBEF-A74DAF38E62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A40BE49-9516-4524-9D0D-6BBD357F42B4}"/>
              </a:ext>
            </a:extLst>
          </p:cNvPr>
          <p:cNvPicPr>
            <a:picLocks noChangeAspect="1"/>
          </p:cNvPicPr>
          <p:nvPr/>
        </p:nvPicPr>
        <p:blipFill>
          <a:blip r:embed="rId2"/>
          <a:stretch>
            <a:fillRect/>
          </a:stretch>
        </p:blipFill>
        <p:spPr>
          <a:xfrm>
            <a:off x="649357" y="543340"/>
            <a:ext cx="11118574" cy="6188089"/>
          </a:xfrm>
          <a:prstGeom prst="rect">
            <a:avLst/>
          </a:prstGeom>
        </p:spPr>
      </p:pic>
    </p:spTree>
    <p:extLst>
      <p:ext uri="{BB962C8B-B14F-4D97-AF65-F5344CB8AC3E}">
        <p14:creationId xmlns:p14="http://schemas.microsoft.com/office/powerpoint/2010/main" val="25656154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BE0A-FBD2-409B-8CD6-8AB74E81BC9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C8DEC5-2205-4E38-9FA3-A20AE166C5C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09725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07F7-0F82-474E-8CD9-63861B0366D7}"/>
              </a:ext>
            </a:extLst>
          </p:cNvPr>
          <p:cNvSpPr>
            <a:spLocks noGrp="1"/>
          </p:cNvSpPr>
          <p:nvPr>
            <p:ph type="title"/>
          </p:nvPr>
        </p:nvSpPr>
        <p:spPr>
          <a:xfrm>
            <a:off x="838200" y="365125"/>
            <a:ext cx="10515600" cy="668545"/>
          </a:xfrm>
        </p:spPr>
        <p:txBody>
          <a:bodyPr>
            <a:normAutofit fontScale="90000"/>
          </a:bodyPr>
          <a:lstStyle/>
          <a:p>
            <a:endParaRPr lang="en-US" dirty="0"/>
          </a:p>
        </p:txBody>
      </p:sp>
      <p:pic>
        <p:nvPicPr>
          <p:cNvPr id="5" name="Picture 4">
            <a:extLst>
              <a:ext uri="{FF2B5EF4-FFF2-40B4-BE49-F238E27FC236}">
                <a16:creationId xmlns:a16="http://schemas.microsoft.com/office/drawing/2014/main" id="{A5E967A0-B6B0-4346-8E66-0810368987AD}"/>
              </a:ext>
            </a:extLst>
          </p:cNvPr>
          <p:cNvPicPr>
            <a:picLocks noChangeAspect="1"/>
          </p:cNvPicPr>
          <p:nvPr/>
        </p:nvPicPr>
        <p:blipFill>
          <a:blip r:embed="rId2"/>
          <a:stretch>
            <a:fillRect/>
          </a:stretch>
        </p:blipFill>
        <p:spPr>
          <a:xfrm>
            <a:off x="745435" y="538852"/>
            <a:ext cx="9564757" cy="4726841"/>
          </a:xfrm>
          <a:prstGeom prst="rect">
            <a:avLst/>
          </a:prstGeom>
        </p:spPr>
      </p:pic>
    </p:spTree>
    <p:extLst>
      <p:ext uri="{BB962C8B-B14F-4D97-AF65-F5344CB8AC3E}">
        <p14:creationId xmlns:p14="http://schemas.microsoft.com/office/powerpoint/2010/main" val="3006631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771B-CB78-429C-9AB9-3177E685EB85}"/>
              </a:ext>
            </a:extLst>
          </p:cNvPr>
          <p:cNvSpPr>
            <a:spLocks noGrp="1"/>
          </p:cNvSpPr>
          <p:nvPr>
            <p:ph type="title"/>
          </p:nvPr>
        </p:nvSpPr>
        <p:spPr>
          <a:xfrm>
            <a:off x="838200" y="365125"/>
            <a:ext cx="10515600" cy="721553"/>
          </a:xfrm>
        </p:spPr>
        <p:txBody>
          <a:bodyPr/>
          <a:lstStyle/>
          <a:p>
            <a:endParaRPr lang="en-US" dirty="0"/>
          </a:p>
        </p:txBody>
      </p:sp>
      <p:pic>
        <p:nvPicPr>
          <p:cNvPr id="5" name="Picture 4">
            <a:extLst>
              <a:ext uri="{FF2B5EF4-FFF2-40B4-BE49-F238E27FC236}">
                <a16:creationId xmlns:a16="http://schemas.microsoft.com/office/drawing/2014/main" id="{F212BED8-3CE5-4DAA-AEB2-2A1D9206FFCA}"/>
              </a:ext>
            </a:extLst>
          </p:cNvPr>
          <p:cNvPicPr>
            <a:picLocks noChangeAspect="1"/>
          </p:cNvPicPr>
          <p:nvPr/>
        </p:nvPicPr>
        <p:blipFill>
          <a:blip r:embed="rId2"/>
          <a:stretch>
            <a:fillRect/>
          </a:stretch>
        </p:blipFill>
        <p:spPr>
          <a:xfrm>
            <a:off x="838200" y="1333569"/>
            <a:ext cx="7343568" cy="4190862"/>
          </a:xfrm>
          <a:prstGeom prst="rect">
            <a:avLst/>
          </a:prstGeom>
        </p:spPr>
      </p:pic>
    </p:spTree>
    <p:extLst>
      <p:ext uri="{BB962C8B-B14F-4D97-AF65-F5344CB8AC3E}">
        <p14:creationId xmlns:p14="http://schemas.microsoft.com/office/powerpoint/2010/main" val="7211508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9EDA6-CED0-4C29-B496-351179D6311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920D5B5-0B45-4CBF-9C58-F5E1961A1B05}"/>
              </a:ext>
            </a:extLst>
          </p:cNvPr>
          <p:cNvPicPr>
            <a:picLocks noChangeAspect="1"/>
          </p:cNvPicPr>
          <p:nvPr/>
        </p:nvPicPr>
        <p:blipFill>
          <a:blip r:embed="rId2"/>
          <a:stretch>
            <a:fillRect/>
          </a:stretch>
        </p:blipFill>
        <p:spPr>
          <a:xfrm>
            <a:off x="612914" y="365125"/>
            <a:ext cx="11335346" cy="6305040"/>
          </a:xfrm>
          <a:prstGeom prst="rect">
            <a:avLst/>
          </a:prstGeom>
        </p:spPr>
      </p:pic>
      <p:sp>
        <p:nvSpPr>
          <p:cNvPr id="6" name="TextBox 5">
            <a:extLst>
              <a:ext uri="{FF2B5EF4-FFF2-40B4-BE49-F238E27FC236}">
                <a16:creationId xmlns:a16="http://schemas.microsoft.com/office/drawing/2014/main" id="{68E29B15-B635-4844-8036-6C3F81ACA30C}"/>
              </a:ext>
            </a:extLst>
          </p:cNvPr>
          <p:cNvSpPr txBox="1"/>
          <p:nvPr/>
        </p:nvSpPr>
        <p:spPr>
          <a:xfrm>
            <a:off x="9329530" y="2716696"/>
            <a:ext cx="2618730" cy="369332"/>
          </a:xfrm>
          <a:prstGeom prst="rect">
            <a:avLst/>
          </a:prstGeom>
          <a:noFill/>
        </p:spPr>
        <p:txBody>
          <a:bodyPr wrap="none" rtlCol="0">
            <a:spAutoFit/>
          </a:bodyPr>
          <a:lstStyle/>
          <a:p>
            <a:r>
              <a:rPr lang="en-US" dirty="0"/>
              <a:t>SOW. Time effort and cost</a:t>
            </a:r>
          </a:p>
        </p:txBody>
      </p:sp>
    </p:spTree>
    <p:extLst>
      <p:ext uri="{BB962C8B-B14F-4D97-AF65-F5344CB8AC3E}">
        <p14:creationId xmlns:p14="http://schemas.microsoft.com/office/powerpoint/2010/main" val="27431480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90A9-59B3-4146-908C-91E350A7E1E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FA2C459-FC9C-4AE1-826E-7156D5E4C814}"/>
              </a:ext>
            </a:extLst>
          </p:cNvPr>
          <p:cNvPicPr>
            <a:picLocks noGrp="1" noChangeAspect="1"/>
          </p:cNvPicPr>
          <p:nvPr>
            <p:ph idx="1"/>
          </p:nvPr>
        </p:nvPicPr>
        <p:blipFill>
          <a:blip r:embed="rId2"/>
          <a:stretch>
            <a:fillRect/>
          </a:stretch>
        </p:blipFill>
        <p:spPr>
          <a:xfrm>
            <a:off x="838200" y="1928572"/>
            <a:ext cx="7639050" cy="3562350"/>
          </a:xfrm>
        </p:spPr>
      </p:pic>
    </p:spTree>
    <p:extLst>
      <p:ext uri="{BB962C8B-B14F-4D97-AF65-F5344CB8AC3E}">
        <p14:creationId xmlns:p14="http://schemas.microsoft.com/office/powerpoint/2010/main" val="391203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E4DC-2CA6-4AFD-B41A-AAC04433FAC0}"/>
              </a:ext>
            </a:extLst>
          </p:cNvPr>
          <p:cNvSpPr>
            <a:spLocks noGrp="1"/>
          </p:cNvSpPr>
          <p:nvPr>
            <p:ph type="title"/>
          </p:nvPr>
        </p:nvSpPr>
        <p:spPr>
          <a:xfrm>
            <a:off x="838200" y="365126"/>
            <a:ext cx="10515600" cy="589032"/>
          </a:xfrm>
        </p:spPr>
        <p:txBody>
          <a:bodyPr>
            <a:normAutofit fontScale="90000"/>
          </a:bodyPr>
          <a:lstStyle/>
          <a:p>
            <a:r>
              <a:rPr lang="en-US" b="1" dirty="0"/>
              <a:t> CORE CONCEPTS</a:t>
            </a:r>
          </a:p>
        </p:txBody>
      </p:sp>
      <p:sp>
        <p:nvSpPr>
          <p:cNvPr id="6" name="TextBox 5">
            <a:extLst>
              <a:ext uri="{FF2B5EF4-FFF2-40B4-BE49-F238E27FC236}">
                <a16:creationId xmlns:a16="http://schemas.microsoft.com/office/drawing/2014/main" id="{FF08356D-8959-4FCE-9E5D-73FB566C2CAC}"/>
              </a:ext>
            </a:extLst>
          </p:cNvPr>
          <p:cNvSpPr txBox="1"/>
          <p:nvPr/>
        </p:nvSpPr>
        <p:spPr>
          <a:xfrm>
            <a:off x="838200" y="1060173"/>
            <a:ext cx="10515600" cy="7294305"/>
          </a:xfrm>
          <a:prstGeom prst="rect">
            <a:avLst/>
          </a:prstGeom>
          <a:noFill/>
        </p:spPr>
        <p:txBody>
          <a:bodyPr wrap="square" rtlCol="0">
            <a:spAutoFit/>
          </a:bodyPr>
          <a:lstStyle/>
          <a:p>
            <a:pPr marL="342900" indent="-342900">
              <a:buAutoNum type="arabicPeriod"/>
            </a:pPr>
            <a:r>
              <a:rPr lang="en-US" b="1" dirty="0">
                <a:latin typeface="+mj-lt"/>
              </a:rPr>
              <a:t>What is TOGAF Standard? </a:t>
            </a:r>
            <a:br>
              <a:rPr lang="en-US" dirty="0">
                <a:latin typeface="+mj-lt"/>
              </a:rPr>
            </a:br>
            <a:r>
              <a:rPr lang="en-US" dirty="0">
                <a:highlight>
                  <a:srgbClr val="FFFF00"/>
                </a:highlight>
                <a:latin typeface="+mj-lt"/>
              </a:rPr>
              <a:t>T</a:t>
            </a:r>
            <a:r>
              <a:rPr lang="en-US" b="0" i="0" dirty="0">
                <a:effectLst/>
                <a:highlight>
                  <a:srgbClr val="FFFF00"/>
                </a:highlight>
                <a:latin typeface="+mj-lt"/>
              </a:rPr>
              <a:t>he TOGAF standard is an architecture framework. It provides the methods and tools for assisting in the acceptance, production, use, and maintenance of an Enterprise Architecture. It is based on an iterative process model supported by best practices and a re-usable set of existing architecture assets.</a:t>
            </a:r>
          </a:p>
          <a:p>
            <a:pPr marL="342900" indent="-342900">
              <a:buFontTx/>
              <a:buAutoNum type="arabicPeriod"/>
            </a:pPr>
            <a:r>
              <a:rPr lang="en-US" b="1" i="0" dirty="0">
                <a:effectLst/>
                <a:latin typeface="+mj-lt"/>
              </a:rPr>
              <a:t>What is Architecture in the Context of the TOGAF Standard?</a:t>
            </a:r>
            <a:br>
              <a:rPr lang="en-US" b="1" i="0" dirty="0">
                <a:solidFill>
                  <a:srgbClr val="009957"/>
                </a:solidFill>
                <a:effectLst/>
                <a:latin typeface="+mj-lt"/>
              </a:rPr>
            </a:br>
            <a:r>
              <a:rPr lang="en-US" i="0" dirty="0">
                <a:effectLst/>
                <a:latin typeface="+mj-lt"/>
              </a:rPr>
              <a:t> "The fundamental concepts or properties of a system in its environment embodied in its elements, relationships, and in the principles of its design and evolution”.</a:t>
            </a:r>
          </a:p>
          <a:p>
            <a:pPr marL="342900" indent="-342900">
              <a:buFontTx/>
              <a:buAutoNum type="arabicPeriod"/>
            </a:pPr>
            <a:r>
              <a:rPr lang="en-US" b="1" dirty="0">
                <a:latin typeface="+mj-lt"/>
              </a:rPr>
              <a:t>What kind of Architecture does the TOGAF deal with ? </a:t>
            </a:r>
            <a:br>
              <a:rPr lang="en-US" b="1" dirty="0">
                <a:solidFill>
                  <a:srgbClr val="009957"/>
                </a:solidFill>
                <a:latin typeface="+mj-lt"/>
              </a:rPr>
            </a:br>
            <a:r>
              <a:rPr lang="en-US" b="1" dirty="0">
                <a:latin typeface="+mj-lt"/>
              </a:rPr>
              <a:t>Business Architecture : </a:t>
            </a:r>
            <a:r>
              <a:rPr lang="en-US" b="0" i="0" dirty="0">
                <a:solidFill>
                  <a:srgbClr val="000000"/>
                </a:solidFill>
                <a:effectLst/>
                <a:latin typeface="+mj-lt"/>
              </a:rPr>
              <a:t>defines the business strategy, governance, organization, and key business processes</a:t>
            </a:r>
            <a:br>
              <a:rPr lang="en-US" b="1" dirty="0">
                <a:solidFill>
                  <a:srgbClr val="009957"/>
                </a:solidFill>
                <a:latin typeface="+mj-lt"/>
              </a:rPr>
            </a:br>
            <a:r>
              <a:rPr lang="en-US" b="1" dirty="0">
                <a:latin typeface="+mj-lt"/>
              </a:rPr>
              <a:t>Data Architecture: </a:t>
            </a:r>
            <a:r>
              <a:rPr lang="en-US" b="0" i="0" dirty="0">
                <a:solidFill>
                  <a:srgbClr val="000000"/>
                </a:solidFill>
                <a:effectLst/>
                <a:latin typeface="+mj-lt"/>
              </a:rPr>
              <a:t>describes the structure of an organization's logical and physical data assets and data management resources</a:t>
            </a:r>
            <a:br>
              <a:rPr lang="en-US" b="1" dirty="0">
                <a:solidFill>
                  <a:srgbClr val="009957"/>
                </a:solidFill>
                <a:latin typeface="+mj-lt"/>
              </a:rPr>
            </a:br>
            <a:r>
              <a:rPr lang="en-US" b="1" dirty="0">
                <a:latin typeface="+mj-lt"/>
              </a:rPr>
              <a:t>Application Architecture </a:t>
            </a:r>
            <a:r>
              <a:rPr lang="en-US" b="1" dirty="0">
                <a:solidFill>
                  <a:srgbClr val="009957"/>
                </a:solidFill>
                <a:latin typeface="+mj-lt"/>
              </a:rPr>
              <a:t>: </a:t>
            </a:r>
            <a:r>
              <a:rPr lang="en-US" b="0" i="0" dirty="0">
                <a:solidFill>
                  <a:srgbClr val="000000"/>
                </a:solidFill>
                <a:effectLst/>
                <a:latin typeface="+mj-lt"/>
              </a:rPr>
              <a:t>provides a blueprint for the individual applications to be deployed, their interactions, and their relationships to the core business processes of the organization</a:t>
            </a:r>
            <a:br>
              <a:rPr lang="en-US" b="1" dirty="0">
                <a:solidFill>
                  <a:srgbClr val="009957"/>
                </a:solidFill>
                <a:latin typeface="+mj-lt"/>
              </a:rPr>
            </a:br>
            <a:r>
              <a:rPr lang="en-US" b="1" dirty="0">
                <a:latin typeface="+mj-lt"/>
              </a:rPr>
              <a:t>Technology Architecture : </a:t>
            </a:r>
            <a:r>
              <a:rPr lang="en-US" b="0" i="0" dirty="0">
                <a:solidFill>
                  <a:srgbClr val="000000"/>
                </a:solidFill>
                <a:effectLst/>
                <a:latin typeface="+mj-lt"/>
              </a:rPr>
              <a:t>describes the logical software and hardware capabilities that are required to support the deployment of business, data, and application services; this includes IT infrastructure, middleware, networks, communications, processing, standards, </a:t>
            </a:r>
            <a:r>
              <a:rPr lang="en-US" b="0" i="0" dirty="0" err="1">
                <a:solidFill>
                  <a:srgbClr val="000000"/>
                </a:solidFill>
                <a:effectLst/>
                <a:latin typeface="+mj-lt"/>
              </a:rPr>
              <a:t>etc</a:t>
            </a:r>
            <a:endParaRPr lang="en-US" b="1" dirty="0">
              <a:solidFill>
                <a:srgbClr val="009957"/>
              </a:solidFill>
              <a:latin typeface="+mj-lt"/>
            </a:endParaRPr>
          </a:p>
          <a:p>
            <a:pPr marL="342900" indent="-342900">
              <a:buFontTx/>
              <a:buAutoNum type="arabicPeriod"/>
            </a:pPr>
            <a:endParaRPr lang="en-US" b="1" dirty="0">
              <a:solidFill>
                <a:srgbClr val="009957"/>
              </a:solidFill>
              <a:latin typeface="+mj-lt"/>
            </a:endParaRPr>
          </a:p>
          <a:p>
            <a:pPr marL="342900" indent="-342900">
              <a:buFontTx/>
              <a:buAutoNum type="arabicPeriod"/>
            </a:pPr>
            <a:endParaRPr lang="en-US" b="1" dirty="0">
              <a:solidFill>
                <a:srgbClr val="009957"/>
              </a:solidFill>
              <a:latin typeface="+mj-lt"/>
            </a:endParaRPr>
          </a:p>
          <a:p>
            <a:pPr marL="342900" indent="-342900">
              <a:buFontTx/>
              <a:buAutoNum type="arabicPeriod"/>
            </a:pPr>
            <a:endParaRPr lang="en-US" b="0" i="0" dirty="0">
              <a:solidFill>
                <a:srgbClr val="333333"/>
              </a:solidFill>
              <a:effectLst/>
              <a:latin typeface="+mj-lt"/>
            </a:endParaRPr>
          </a:p>
          <a:p>
            <a:endParaRPr lang="en-US" dirty="0">
              <a:solidFill>
                <a:srgbClr val="333333"/>
              </a:solidFill>
              <a:latin typeface="+mj-lt"/>
            </a:endParaRPr>
          </a:p>
          <a:p>
            <a:endParaRPr lang="en-US" b="1" i="0" dirty="0">
              <a:solidFill>
                <a:srgbClr val="009957"/>
              </a:solidFill>
              <a:effectLst/>
              <a:latin typeface="+mj-lt"/>
            </a:endParaRPr>
          </a:p>
          <a:p>
            <a:pPr marL="342900" indent="-342900">
              <a:buFontTx/>
              <a:buAutoNum type="arabicPeriod"/>
            </a:pPr>
            <a:endParaRPr lang="en-US" b="1" dirty="0">
              <a:solidFill>
                <a:srgbClr val="009957"/>
              </a:solidFill>
              <a:latin typeface="+mj-lt"/>
            </a:endParaRPr>
          </a:p>
          <a:p>
            <a:pPr marL="342900" indent="-342900">
              <a:buFontTx/>
              <a:buAutoNum type="arabicPeriod"/>
            </a:pPr>
            <a:endParaRPr lang="en-US" b="1" i="0" dirty="0">
              <a:solidFill>
                <a:srgbClr val="009957"/>
              </a:solidFill>
              <a:effectLst/>
              <a:latin typeface="+mj-lt"/>
            </a:endParaRPr>
          </a:p>
          <a:p>
            <a:pPr marL="342900" indent="-342900">
              <a:buFontTx/>
              <a:buAutoNum type="arabicPeriod"/>
            </a:pPr>
            <a:endParaRPr lang="en-US" b="1" i="0" dirty="0">
              <a:solidFill>
                <a:srgbClr val="009957"/>
              </a:solidFill>
              <a:effectLst/>
              <a:latin typeface="+mj-lt"/>
            </a:endParaRPr>
          </a:p>
          <a:p>
            <a:pPr marL="342900" indent="-342900">
              <a:buFontTx/>
              <a:buAutoNum type="arabicPeriod"/>
            </a:pPr>
            <a:endParaRPr lang="en-US" b="1" i="0" dirty="0">
              <a:solidFill>
                <a:srgbClr val="009957"/>
              </a:solidFill>
              <a:effectLst/>
              <a:latin typeface="+mj-lt"/>
            </a:endParaRPr>
          </a:p>
          <a:p>
            <a:pPr marL="342900" indent="-342900">
              <a:buAutoNum type="arabicPeriod"/>
            </a:pPr>
            <a:endParaRPr lang="en-US" dirty="0">
              <a:latin typeface="+mj-lt"/>
            </a:endParaRPr>
          </a:p>
        </p:txBody>
      </p:sp>
    </p:spTree>
    <p:extLst>
      <p:ext uri="{BB962C8B-B14F-4D97-AF65-F5344CB8AC3E}">
        <p14:creationId xmlns:p14="http://schemas.microsoft.com/office/powerpoint/2010/main" val="2154779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90A9-59B3-4146-908C-91E350A7E1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16D347-229B-46F3-AB96-35FD3ED91F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34EF5B6-34C9-414F-8DF4-E314E78FEE2B}"/>
              </a:ext>
            </a:extLst>
          </p:cNvPr>
          <p:cNvPicPr>
            <a:picLocks noChangeAspect="1"/>
          </p:cNvPicPr>
          <p:nvPr/>
        </p:nvPicPr>
        <p:blipFill>
          <a:blip r:embed="rId2"/>
          <a:stretch>
            <a:fillRect/>
          </a:stretch>
        </p:blipFill>
        <p:spPr>
          <a:xfrm>
            <a:off x="-432169" y="365125"/>
            <a:ext cx="13056338" cy="6332324"/>
          </a:xfrm>
          <a:prstGeom prst="rect">
            <a:avLst/>
          </a:prstGeom>
        </p:spPr>
      </p:pic>
    </p:spTree>
    <p:extLst>
      <p:ext uri="{BB962C8B-B14F-4D97-AF65-F5344CB8AC3E}">
        <p14:creationId xmlns:p14="http://schemas.microsoft.com/office/powerpoint/2010/main" val="3048650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90A9-59B3-4146-908C-91E350A7E1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16D347-229B-46F3-AB96-35FD3ED91F4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90547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90A9-59B3-4146-908C-91E350A7E1EC}"/>
              </a:ext>
            </a:extLst>
          </p:cNvPr>
          <p:cNvSpPr>
            <a:spLocks noGrp="1"/>
          </p:cNvSpPr>
          <p:nvPr>
            <p:ph type="title"/>
          </p:nvPr>
        </p:nvSpPr>
        <p:spPr>
          <a:xfrm>
            <a:off x="838200" y="365125"/>
            <a:ext cx="10515600" cy="721553"/>
          </a:xfrm>
        </p:spPr>
        <p:txBody>
          <a:bodyPr/>
          <a:lstStyle/>
          <a:p>
            <a:r>
              <a:rPr lang="en-US" dirty="0"/>
              <a:t>ADM Guidelines and Techniques</a:t>
            </a:r>
          </a:p>
        </p:txBody>
      </p:sp>
      <p:sp>
        <p:nvSpPr>
          <p:cNvPr id="3" name="Content Placeholder 2">
            <a:extLst>
              <a:ext uri="{FF2B5EF4-FFF2-40B4-BE49-F238E27FC236}">
                <a16:creationId xmlns:a16="http://schemas.microsoft.com/office/drawing/2014/main" id="{3316D347-229B-46F3-AB96-35FD3ED91F45}"/>
              </a:ext>
            </a:extLst>
          </p:cNvPr>
          <p:cNvSpPr>
            <a:spLocks noGrp="1"/>
          </p:cNvSpPr>
          <p:nvPr>
            <p:ph idx="1"/>
          </p:nvPr>
        </p:nvSpPr>
        <p:spPr/>
        <p:txBody>
          <a:bodyPr>
            <a:normAutofit/>
          </a:bodyPr>
          <a:lstStyle/>
          <a:p>
            <a:r>
              <a:rPr lang="en-US" sz="2000" b="0" i="0" dirty="0">
                <a:solidFill>
                  <a:srgbClr val="000000"/>
                </a:solidFill>
                <a:effectLst/>
                <a:latin typeface="Arial" panose="020B0604020202020204" pitchFamily="34" charset="0"/>
              </a:rPr>
              <a:t>Architecture Principles</a:t>
            </a:r>
          </a:p>
          <a:p>
            <a:r>
              <a:rPr lang="en-US" sz="2000" b="0" i="0" dirty="0">
                <a:solidFill>
                  <a:srgbClr val="000000"/>
                </a:solidFill>
                <a:effectLst/>
                <a:latin typeface="Arial" panose="020B0604020202020204" pitchFamily="34" charset="0"/>
              </a:rPr>
              <a:t>Stakeholder Management</a:t>
            </a:r>
            <a:endParaRPr lang="en-US" sz="2000" dirty="0">
              <a:solidFill>
                <a:srgbClr val="000000"/>
              </a:solidFill>
              <a:latin typeface="Arial" panose="020B0604020202020204" pitchFamily="34" charset="0"/>
            </a:endParaRPr>
          </a:p>
          <a:p>
            <a:r>
              <a:rPr lang="en-US" sz="2000" b="0" i="0" dirty="0">
                <a:solidFill>
                  <a:srgbClr val="000000"/>
                </a:solidFill>
                <a:effectLst/>
                <a:latin typeface="Arial" panose="020B0604020202020204" pitchFamily="34" charset="0"/>
              </a:rPr>
              <a:t>Architecture Patterns</a:t>
            </a:r>
          </a:p>
          <a:p>
            <a:r>
              <a:rPr lang="en-US" sz="2000" b="0" i="0" dirty="0">
                <a:solidFill>
                  <a:srgbClr val="000000"/>
                </a:solidFill>
                <a:effectLst/>
                <a:latin typeface="Arial" panose="020B0604020202020204" pitchFamily="34" charset="0"/>
              </a:rPr>
              <a:t>Gap Analysis</a:t>
            </a:r>
            <a:endParaRPr lang="en-US" sz="2000" dirty="0">
              <a:solidFill>
                <a:srgbClr val="000000"/>
              </a:solidFill>
              <a:latin typeface="Arial" panose="020B0604020202020204" pitchFamily="34" charset="0"/>
            </a:endParaRPr>
          </a:p>
          <a:p>
            <a:r>
              <a:rPr lang="en-US" sz="2000" b="0" i="0" dirty="0">
                <a:solidFill>
                  <a:srgbClr val="000000"/>
                </a:solidFill>
                <a:effectLst/>
                <a:latin typeface="Arial" panose="020B0604020202020204" pitchFamily="34" charset="0"/>
              </a:rPr>
              <a:t>Migration Planning Techniques</a:t>
            </a:r>
          </a:p>
          <a:p>
            <a:r>
              <a:rPr lang="en-US" sz="2000" b="0" i="0" dirty="0">
                <a:solidFill>
                  <a:srgbClr val="000000"/>
                </a:solidFill>
                <a:effectLst/>
                <a:latin typeface="Arial" panose="020B0604020202020204" pitchFamily="34" charset="0"/>
              </a:rPr>
              <a:t>Interoperability Requirements</a:t>
            </a:r>
            <a:endParaRPr lang="en-US" sz="2000" dirty="0">
              <a:solidFill>
                <a:srgbClr val="000000"/>
              </a:solidFill>
              <a:latin typeface="Arial" panose="020B0604020202020204" pitchFamily="34" charset="0"/>
            </a:endParaRPr>
          </a:p>
          <a:p>
            <a:r>
              <a:rPr lang="en-US" sz="2000" b="0" i="0" dirty="0">
                <a:solidFill>
                  <a:srgbClr val="000000"/>
                </a:solidFill>
                <a:effectLst/>
                <a:latin typeface="Arial" panose="020B0604020202020204" pitchFamily="34" charset="0"/>
              </a:rPr>
              <a:t>Business Transformation Readiness Assessment </a:t>
            </a:r>
          </a:p>
          <a:p>
            <a:r>
              <a:rPr lang="en-US" sz="2000" b="0" i="0" dirty="0">
                <a:solidFill>
                  <a:srgbClr val="000000"/>
                </a:solidFill>
                <a:effectLst/>
                <a:latin typeface="Arial" panose="020B0604020202020204" pitchFamily="34" charset="0"/>
              </a:rPr>
              <a:t>Risk Management</a:t>
            </a:r>
            <a:endParaRPr lang="en-US" sz="2000" dirty="0">
              <a:solidFill>
                <a:srgbClr val="000000"/>
              </a:solidFill>
              <a:latin typeface="Arial" panose="020B0604020202020204" pitchFamily="34" charset="0"/>
            </a:endParaRPr>
          </a:p>
          <a:p>
            <a:r>
              <a:rPr lang="en-US" sz="2000" b="0" i="0" dirty="0">
                <a:solidFill>
                  <a:srgbClr val="000000"/>
                </a:solidFill>
                <a:effectLst/>
                <a:latin typeface="Arial" panose="020B0604020202020204" pitchFamily="34" charset="0"/>
              </a:rPr>
              <a:t>Capability-Based Planning</a:t>
            </a:r>
            <a:endParaRPr lang="en-US" sz="2000" dirty="0"/>
          </a:p>
        </p:txBody>
      </p:sp>
    </p:spTree>
    <p:extLst>
      <p:ext uri="{BB962C8B-B14F-4D97-AF65-F5344CB8AC3E}">
        <p14:creationId xmlns:p14="http://schemas.microsoft.com/office/powerpoint/2010/main" val="7146234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C293F-2462-47C4-A519-55F5CC3481D3}"/>
              </a:ext>
            </a:extLst>
          </p:cNvPr>
          <p:cNvSpPr txBox="1">
            <a:spLocks/>
          </p:cNvSpPr>
          <p:nvPr/>
        </p:nvSpPr>
        <p:spPr>
          <a:xfrm>
            <a:off x="838200" y="365125"/>
            <a:ext cx="10515600" cy="721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ADM Guidelines and Techniques</a:t>
            </a:r>
            <a:endParaRPr lang="en-US" dirty="0"/>
          </a:p>
        </p:txBody>
      </p:sp>
      <p:sp>
        <p:nvSpPr>
          <p:cNvPr id="5" name="Rectangle 1">
            <a:extLst>
              <a:ext uri="{FF2B5EF4-FFF2-40B4-BE49-F238E27FC236}">
                <a16:creationId xmlns:a16="http://schemas.microsoft.com/office/drawing/2014/main" id="{5DAAAA07-BEC4-4CC2-8F67-AE49965B6AC8}"/>
              </a:ext>
            </a:extLst>
          </p:cNvPr>
          <p:cNvSpPr>
            <a:spLocks noGrp="1" noChangeArrowheads="1"/>
          </p:cNvSpPr>
          <p:nvPr>
            <p:ph idx="1"/>
          </p:nvPr>
        </p:nvSpPr>
        <p:spPr bwMode="auto">
          <a:xfrm>
            <a:off x="661096" y="1248832"/>
            <a:ext cx="10869807" cy="5478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nSpc>
                <a:spcPct val="100000"/>
              </a:lnSpc>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Architecture Capability</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iterations support the creation</a:t>
            </a:r>
            <a:r>
              <a:rPr kumimoji="0" lang="en-US" altLang="en-US" sz="2000" b="0" i="0" u="none" strike="noStrike" cap="none" normalizeH="0" baseline="30000" dirty="0">
                <a:ln>
                  <a:noFill/>
                </a:ln>
                <a:solidFill>
                  <a:srgbClr val="00A6DE"/>
                </a:solidFill>
                <a:effectLst/>
                <a:latin typeface="Arial" panose="020B0604020202020204" pitchFamily="34" charset="0"/>
                <a:cs typeface="Arial" panose="020B0604020202020204" pitchFamily="34" charset="0"/>
                <a:hlinkClick r:id="rId2"/>
              </a:rPr>
              <a:t>1</a:t>
            </a: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and evolution of the required Architecture Capability</a:t>
            </a:r>
            <a:endParaRPr kumimoji="0" lang="en-US" altLang="en-US" sz="2000" b="0" i="0" u="none" strike="noStrike" cap="none" normalizeH="0" baseline="0" dirty="0">
              <a:ln>
                <a:noFill/>
              </a:ln>
              <a:solidFill>
                <a:schemeClr val="tx1"/>
              </a:solidFill>
              <a:effectLst/>
            </a:endParaRPr>
          </a:p>
          <a:p>
            <a:pPr>
              <a:lnSpc>
                <a:spcPct val="100000"/>
              </a:lnSpc>
            </a:pPr>
            <a:r>
              <a:rPr kumimoji="0" lang="en-US" altLang="en-US" sz="20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This includes the initial mobilization of the architecture activity for a given purpose or architecture engagement type by establishing or adjusting the architecture approach, principles, scope, vision, and governance</a:t>
            </a:r>
          </a:p>
          <a:p>
            <a:pPr>
              <a:lnSpc>
                <a:spcPct val="100000"/>
              </a:lnSpc>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a:lnSpc>
                <a:spcPct val="100000"/>
              </a:lnSpc>
            </a:pPr>
            <a:r>
              <a:rPr lang="en-US" sz="2000" b="1" i="0" dirty="0">
                <a:solidFill>
                  <a:srgbClr val="000000"/>
                </a:solidFill>
                <a:effectLst/>
                <a:latin typeface="Arial" panose="020B0604020202020204" pitchFamily="34" charset="0"/>
              </a:rPr>
              <a:t>Architecture Development</a:t>
            </a:r>
            <a:r>
              <a:rPr lang="en-US" sz="2000" b="0" i="0" dirty="0">
                <a:solidFill>
                  <a:srgbClr val="000000"/>
                </a:solidFill>
                <a:effectLst/>
                <a:latin typeface="Arial" panose="020B0604020202020204" pitchFamily="34" charset="0"/>
              </a:rPr>
              <a:t> iterations allow the creation of architecture content by cycling through, or integrating, Business, Information Systems, and Technology Architecture phases These</a:t>
            </a:r>
            <a:r>
              <a:rPr lang="en-US" sz="2000" b="0" i="0" dirty="0">
                <a:solidFill>
                  <a:srgbClr val="333333"/>
                </a:solidFill>
                <a:effectLst/>
                <a:latin typeface="Arial" panose="020B0604020202020204" pitchFamily="34" charset="0"/>
              </a:rPr>
              <a:t> iterations ensure that the architecture is considered as a whole. In this type of iteration stakeholder reviews are typically broader. As the iterations converge on a target, extensions into the Opportunities &amp; Solutions and Migration Planning phases ensure that the architecture's implement ability is considered as the architecture is finalized</a:t>
            </a:r>
          </a:p>
          <a:p>
            <a:pPr>
              <a:lnSpc>
                <a:spcPct val="100000"/>
              </a:lnSpc>
            </a:pPr>
            <a:endParaRPr lang="en-US" sz="2000" b="0" i="0" dirty="0">
              <a:solidFill>
                <a:srgbClr val="333333"/>
              </a:solidFill>
              <a:effectLst/>
              <a:latin typeface="Arial" panose="020B0604020202020204" pitchFamily="34" charset="0"/>
            </a:endParaRPr>
          </a:p>
          <a:p>
            <a:pPr algn="l">
              <a:buFont typeface="Arial" panose="020B0604020202020204" pitchFamily="34" charset="0"/>
              <a:buChar char="•"/>
            </a:pPr>
            <a:r>
              <a:rPr lang="en-US" sz="2000" b="1" i="0" dirty="0">
                <a:solidFill>
                  <a:srgbClr val="000000"/>
                </a:solidFill>
                <a:effectLst/>
                <a:latin typeface="Arial" panose="020B0604020202020204" pitchFamily="34" charset="0"/>
              </a:rPr>
              <a:t>Transition Planning</a:t>
            </a:r>
            <a:r>
              <a:rPr lang="en-US" sz="2000" b="0" i="0" dirty="0">
                <a:solidFill>
                  <a:srgbClr val="000000"/>
                </a:solidFill>
                <a:effectLst/>
                <a:latin typeface="Arial" panose="020B0604020202020204" pitchFamily="34" charset="0"/>
              </a:rPr>
              <a:t> iterations support the creation of formal change roadmaps for a defined architecture</a:t>
            </a:r>
          </a:p>
          <a:p>
            <a:pPr algn="l">
              <a:buFont typeface="Arial" panose="020B0604020202020204" pitchFamily="34" charset="0"/>
              <a:buChar char="•"/>
            </a:pPr>
            <a:r>
              <a:rPr lang="en-US" sz="2000" b="1" i="0" dirty="0">
                <a:solidFill>
                  <a:srgbClr val="000000"/>
                </a:solidFill>
                <a:effectLst/>
                <a:latin typeface="Arial" panose="020B0604020202020204" pitchFamily="34" charset="0"/>
              </a:rPr>
              <a:t>Architecture Governance</a:t>
            </a:r>
            <a:r>
              <a:rPr lang="en-US" sz="2000" b="0" i="0" dirty="0">
                <a:solidFill>
                  <a:srgbClr val="000000"/>
                </a:solidFill>
                <a:effectLst/>
                <a:latin typeface="Arial" panose="020B0604020202020204" pitchFamily="34" charset="0"/>
              </a:rPr>
              <a:t> iterations support governance of change activity progressing towards a defined Target Architecture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0526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58F4-2014-42CA-B9E4-D4FD1E3A407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B2C19C-1DDD-45A7-98A3-9FF0D3B79C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3750" y="1214690"/>
            <a:ext cx="9617901" cy="5494603"/>
          </a:xfrm>
        </p:spPr>
      </p:pic>
    </p:spTree>
    <p:extLst>
      <p:ext uri="{BB962C8B-B14F-4D97-AF65-F5344CB8AC3E}">
        <p14:creationId xmlns:p14="http://schemas.microsoft.com/office/powerpoint/2010/main" val="1739385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63CD-9275-4FE8-835C-F30C32D71279}"/>
              </a:ext>
            </a:extLst>
          </p:cNvPr>
          <p:cNvSpPr>
            <a:spLocks noGrp="1"/>
          </p:cNvSpPr>
          <p:nvPr>
            <p:ph type="title"/>
          </p:nvPr>
        </p:nvSpPr>
        <p:spPr>
          <a:xfrm>
            <a:off x="838200" y="365125"/>
            <a:ext cx="10515600" cy="708301"/>
          </a:xfrm>
        </p:spPr>
        <p:txBody>
          <a:bodyPr/>
          <a:lstStyle/>
          <a:p>
            <a:r>
              <a:rPr lang="en-US" dirty="0"/>
              <a:t>Approaches of ADM </a:t>
            </a:r>
          </a:p>
        </p:txBody>
      </p:sp>
      <p:sp>
        <p:nvSpPr>
          <p:cNvPr id="3" name="Content Placeholder 2">
            <a:extLst>
              <a:ext uri="{FF2B5EF4-FFF2-40B4-BE49-F238E27FC236}">
                <a16:creationId xmlns:a16="http://schemas.microsoft.com/office/drawing/2014/main" id="{B44ACC36-BB26-433F-A85C-B052AAB6666E}"/>
              </a:ext>
            </a:extLst>
          </p:cNvPr>
          <p:cNvSpPr>
            <a:spLocks noGrp="1"/>
          </p:cNvSpPr>
          <p:nvPr>
            <p:ph idx="1"/>
          </p:nvPr>
        </p:nvSpPr>
        <p:spPr/>
        <p:txBody>
          <a:bodyPr>
            <a:normAutofit/>
          </a:bodyPr>
          <a:lstStyle/>
          <a:p>
            <a:r>
              <a:rPr lang="en-US" sz="2400" b="1" i="0" dirty="0">
                <a:solidFill>
                  <a:srgbClr val="000000"/>
                </a:solidFill>
                <a:effectLst/>
                <a:latin typeface="Arial" panose="020B0604020202020204" pitchFamily="34" charset="0"/>
              </a:rPr>
              <a:t>Baseline First</a:t>
            </a:r>
            <a:r>
              <a:rPr lang="en-US" sz="2400" b="0" i="0" dirty="0">
                <a:solidFill>
                  <a:srgbClr val="000000"/>
                </a:solidFill>
                <a:effectLst/>
                <a:latin typeface="Arial" panose="020B0604020202020204" pitchFamily="34" charset="0"/>
              </a:rPr>
              <a:t>: in this style, an assessment of the baseline landscape is used to identify problem areas and improvement </a:t>
            </a:r>
            <a:r>
              <a:rPr lang="en-US" sz="2400" b="0" i="0" dirty="0" err="1">
                <a:solidFill>
                  <a:srgbClr val="000000"/>
                </a:solidFill>
                <a:effectLst/>
                <a:latin typeface="Arial" panose="020B0604020202020204" pitchFamily="34" charset="0"/>
              </a:rPr>
              <a:t>opportunitiesThis</a:t>
            </a:r>
            <a:r>
              <a:rPr lang="en-US" sz="2400" b="0" i="0" dirty="0">
                <a:solidFill>
                  <a:srgbClr val="000000"/>
                </a:solidFill>
                <a:effectLst/>
                <a:latin typeface="Arial" panose="020B0604020202020204" pitchFamily="34" charset="0"/>
              </a:rPr>
              <a:t> process is most suitable when the baseline is complex, not clearly understood, or agreed upon. This approach is common where organizational units have had a high degree of autonomy.</a:t>
            </a:r>
          </a:p>
          <a:p>
            <a:r>
              <a:rPr lang="en-US" sz="2400" b="1" i="0" dirty="0">
                <a:solidFill>
                  <a:srgbClr val="000000"/>
                </a:solidFill>
                <a:effectLst/>
                <a:latin typeface="Arial" panose="020B0604020202020204" pitchFamily="34" charset="0"/>
              </a:rPr>
              <a:t>Target First</a:t>
            </a:r>
            <a:r>
              <a:rPr lang="en-US" sz="2400" b="0" i="0" dirty="0">
                <a:solidFill>
                  <a:srgbClr val="000000"/>
                </a:solidFill>
                <a:effectLst/>
                <a:latin typeface="Arial" panose="020B0604020202020204" pitchFamily="34" charset="0"/>
              </a:rPr>
              <a:t>: in this style, the target solution is elaborated in detail and then mapped back to the baseline, in order to identify change </a:t>
            </a:r>
            <a:r>
              <a:rPr lang="en-US" sz="2400" b="0" i="0" dirty="0" err="1">
                <a:solidFill>
                  <a:srgbClr val="000000"/>
                </a:solidFill>
                <a:effectLst/>
                <a:latin typeface="Arial" panose="020B0604020202020204" pitchFamily="34" charset="0"/>
              </a:rPr>
              <a:t>activityThis</a:t>
            </a:r>
            <a:r>
              <a:rPr lang="en-US" sz="2400" b="0" i="0" dirty="0">
                <a:solidFill>
                  <a:srgbClr val="000000"/>
                </a:solidFill>
                <a:effectLst/>
                <a:latin typeface="Arial" panose="020B0604020202020204" pitchFamily="34" charset="0"/>
              </a:rPr>
              <a:t> process is suitable when a target state is agreed at a high level and where the enterprise wishes to effectively transition to the target model.</a:t>
            </a:r>
          </a:p>
          <a:p>
            <a:endParaRPr lang="en-US" dirty="0"/>
          </a:p>
        </p:txBody>
      </p:sp>
    </p:spTree>
    <p:extLst>
      <p:ext uri="{BB962C8B-B14F-4D97-AF65-F5344CB8AC3E}">
        <p14:creationId xmlns:p14="http://schemas.microsoft.com/office/powerpoint/2010/main" val="6046084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EE78CE-2098-4F71-BE88-912A7A71C8F6}"/>
              </a:ext>
            </a:extLst>
          </p:cNvPr>
          <p:cNvSpPr>
            <a:spLocks noGrp="1"/>
          </p:cNvSpPr>
          <p:nvPr>
            <p:ph idx="1"/>
          </p:nvPr>
        </p:nvSpPr>
        <p:spPr>
          <a:xfrm>
            <a:off x="838200" y="1253331"/>
            <a:ext cx="10515600" cy="4351338"/>
          </a:xfrm>
        </p:spPr>
        <p:txBody>
          <a:bodyPr>
            <a:normAutofit/>
          </a:bodyPr>
          <a:lstStyle/>
          <a:p>
            <a:pPr algn="l"/>
            <a:r>
              <a:rPr lang="en-US" sz="2200" b="0" i="0" dirty="0">
                <a:solidFill>
                  <a:srgbClr val="333333"/>
                </a:solidFill>
                <a:effectLst/>
                <a:latin typeface="Arial" panose="020B0604020202020204" pitchFamily="34" charset="0"/>
              </a:rPr>
              <a:t>Levels provide a framework for dividing the Architecture Landscape into three levels of granularity:</a:t>
            </a:r>
          </a:p>
          <a:p>
            <a:pPr algn="l">
              <a:buFont typeface="+mj-lt"/>
              <a:buAutoNum type="arabicPeriod"/>
            </a:pPr>
            <a:r>
              <a:rPr lang="en-US" sz="2200" b="1" i="0" dirty="0">
                <a:solidFill>
                  <a:srgbClr val="000000"/>
                </a:solidFill>
                <a:effectLst/>
                <a:latin typeface="Arial" panose="020B0604020202020204" pitchFamily="34" charset="0"/>
              </a:rPr>
              <a:t>Strategic Architecture</a:t>
            </a:r>
            <a:r>
              <a:rPr lang="en-US" sz="2200" b="0" i="0" dirty="0">
                <a:solidFill>
                  <a:srgbClr val="000000"/>
                </a:solidFill>
                <a:effectLst/>
                <a:latin typeface="Arial" panose="020B0604020202020204" pitchFamily="34" charset="0"/>
              </a:rPr>
              <a:t> provides an organizing framework for operational and change activity and allows for direction setting at an executive level.</a:t>
            </a:r>
          </a:p>
          <a:p>
            <a:pPr algn="l">
              <a:buFont typeface="+mj-lt"/>
              <a:buAutoNum type="arabicPeriod"/>
            </a:pPr>
            <a:r>
              <a:rPr lang="en-US" sz="2200" b="1" i="0" dirty="0">
                <a:solidFill>
                  <a:srgbClr val="000000"/>
                </a:solidFill>
                <a:effectLst/>
                <a:latin typeface="Arial" panose="020B0604020202020204" pitchFamily="34" charset="0"/>
              </a:rPr>
              <a:t>Segment Architecture</a:t>
            </a:r>
            <a:r>
              <a:rPr lang="en-US" sz="2200" b="0" i="0" dirty="0">
                <a:solidFill>
                  <a:srgbClr val="000000"/>
                </a:solidFill>
                <a:effectLst/>
                <a:latin typeface="Arial" panose="020B0604020202020204" pitchFamily="34" charset="0"/>
              </a:rPr>
              <a:t> provides an organizing framework for operational and change activity and allows for direction setting and the development of effective architecture roadmaps at a program or portfolio level.</a:t>
            </a:r>
          </a:p>
          <a:p>
            <a:pPr algn="l">
              <a:buFont typeface="+mj-lt"/>
              <a:buAutoNum type="arabicPeriod"/>
            </a:pPr>
            <a:r>
              <a:rPr lang="en-US" sz="2200" b="1" i="0" dirty="0">
                <a:solidFill>
                  <a:srgbClr val="000000"/>
                </a:solidFill>
                <a:effectLst/>
                <a:latin typeface="Arial" panose="020B0604020202020204" pitchFamily="34" charset="0"/>
              </a:rPr>
              <a:t>Capability Architecture</a:t>
            </a:r>
            <a:r>
              <a:rPr lang="en-US" sz="2200" b="0" i="0" dirty="0">
                <a:solidFill>
                  <a:srgbClr val="000000"/>
                </a:solidFill>
                <a:effectLst/>
                <a:latin typeface="Arial" panose="020B0604020202020204" pitchFamily="34" charset="0"/>
              </a:rPr>
              <a:t> provides an organizing framework for change activity and the development of effective architecture roadmaps realizing capability increments</a:t>
            </a:r>
          </a:p>
          <a:p>
            <a:endParaRPr lang="en-US" dirty="0"/>
          </a:p>
        </p:txBody>
      </p:sp>
      <p:sp>
        <p:nvSpPr>
          <p:cNvPr id="4" name="TextBox 3">
            <a:extLst>
              <a:ext uri="{FF2B5EF4-FFF2-40B4-BE49-F238E27FC236}">
                <a16:creationId xmlns:a16="http://schemas.microsoft.com/office/drawing/2014/main" id="{5CC2EE9A-82DD-41B0-B5E4-F7A493178DFD}"/>
              </a:ext>
            </a:extLst>
          </p:cNvPr>
          <p:cNvSpPr txBox="1"/>
          <p:nvPr/>
        </p:nvSpPr>
        <p:spPr>
          <a:xfrm>
            <a:off x="838200" y="490330"/>
            <a:ext cx="9462052" cy="461665"/>
          </a:xfrm>
          <a:prstGeom prst="rect">
            <a:avLst/>
          </a:prstGeom>
          <a:noFill/>
        </p:spPr>
        <p:txBody>
          <a:bodyPr wrap="square" rtlCol="0">
            <a:spAutoFit/>
          </a:bodyPr>
          <a:lstStyle/>
          <a:p>
            <a:r>
              <a:rPr lang="en-US" sz="2400" b="1" i="0" dirty="0">
                <a:solidFill>
                  <a:srgbClr val="009957"/>
                </a:solidFill>
                <a:effectLst/>
                <a:latin typeface="Arial" panose="020B0604020202020204" pitchFamily="34" charset="0"/>
              </a:rPr>
              <a:t>Architecture Landscape</a:t>
            </a:r>
          </a:p>
        </p:txBody>
      </p:sp>
    </p:spTree>
    <p:extLst>
      <p:ext uri="{BB962C8B-B14F-4D97-AF65-F5344CB8AC3E}">
        <p14:creationId xmlns:p14="http://schemas.microsoft.com/office/powerpoint/2010/main" val="1618251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41829C-C120-4527-87CD-1CF5E894A8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5788" y="1493475"/>
            <a:ext cx="5391516" cy="4976781"/>
          </a:xfrm>
        </p:spPr>
      </p:pic>
      <p:sp>
        <p:nvSpPr>
          <p:cNvPr id="6" name="TextBox 5">
            <a:extLst>
              <a:ext uri="{FF2B5EF4-FFF2-40B4-BE49-F238E27FC236}">
                <a16:creationId xmlns:a16="http://schemas.microsoft.com/office/drawing/2014/main" id="{1F560CA2-856D-4B85-B781-8AA81A4B7566}"/>
              </a:ext>
            </a:extLst>
          </p:cNvPr>
          <p:cNvSpPr txBox="1"/>
          <p:nvPr/>
        </p:nvSpPr>
        <p:spPr>
          <a:xfrm>
            <a:off x="1035788" y="702365"/>
            <a:ext cx="7673960" cy="369332"/>
          </a:xfrm>
          <a:prstGeom prst="rect">
            <a:avLst/>
          </a:prstGeom>
          <a:noFill/>
        </p:spPr>
        <p:txBody>
          <a:bodyPr wrap="none" rtlCol="0">
            <a:spAutoFit/>
          </a:bodyPr>
          <a:lstStyle/>
          <a:p>
            <a:r>
              <a:rPr lang="en-US" b="0" i="0" dirty="0">
                <a:solidFill>
                  <a:srgbClr val="333333"/>
                </a:solidFill>
                <a:effectLst/>
                <a:latin typeface="Arial" panose="020B0604020202020204" pitchFamily="34" charset="0"/>
              </a:rPr>
              <a:t>shows a summary of the classification model for Architecture Landscapes</a:t>
            </a:r>
            <a:endParaRPr lang="en-US" dirty="0"/>
          </a:p>
        </p:txBody>
      </p:sp>
      <p:sp>
        <p:nvSpPr>
          <p:cNvPr id="7" name="TextBox 6">
            <a:extLst>
              <a:ext uri="{FF2B5EF4-FFF2-40B4-BE49-F238E27FC236}">
                <a16:creationId xmlns:a16="http://schemas.microsoft.com/office/drawing/2014/main" id="{E28DE071-237E-44E0-B28A-0AEC572E61A5}"/>
              </a:ext>
            </a:extLst>
          </p:cNvPr>
          <p:cNvSpPr txBox="1"/>
          <p:nvPr/>
        </p:nvSpPr>
        <p:spPr>
          <a:xfrm>
            <a:off x="6946259" y="1855305"/>
            <a:ext cx="5391516" cy="923330"/>
          </a:xfrm>
          <a:prstGeom prst="rect">
            <a:avLst/>
          </a:prstGeom>
          <a:noFill/>
        </p:spPr>
        <p:txBody>
          <a:bodyPr wrap="square" rtlCol="0">
            <a:spAutoFit/>
          </a:bodyPr>
          <a:lstStyle/>
          <a:p>
            <a:r>
              <a:rPr lang="en-US" b="0" i="1" dirty="0">
                <a:solidFill>
                  <a:srgbClr val="333333"/>
                </a:solidFill>
                <a:effectLst/>
                <a:highlight>
                  <a:srgbClr val="FFFF00"/>
                </a:highlight>
                <a:latin typeface="Arial" panose="020B0604020202020204" pitchFamily="34" charset="0"/>
              </a:rPr>
              <a:t>Architecture Continuum provide a comprehensive mechanism to describe and classify the Architecture Landscape</a:t>
            </a:r>
            <a:endParaRPr lang="en-US" i="1" dirty="0">
              <a:highlight>
                <a:srgbClr val="FFFF00"/>
              </a:highlight>
            </a:endParaRPr>
          </a:p>
        </p:txBody>
      </p:sp>
    </p:spTree>
    <p:extLst>
      <p:ext uri="{BB962C8B-B14F-4D97-AF65-F5344CB8AC3E}">
        <p14:creationId xmlns:p14="http://schemas.microsoft.com/office/powerpoint/2010/main" val="3212797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563CD-9275-4FE8-835C-F30C32D71279}"/>
              </a:ext>
            </a:extLst>
          </p:cNvPr>
          <p:cNvSpPr>
            <a:spLocks noGrp="1"/>
          </p:cNvSpPr>
          <p:nvPr>
            <p:ph type="title"/>
          </p:nvPr>
        </p:nvSpPr>
        <p:spPr/>
        <p:txBody>
          <a:bodyPr/>
          <a:lstStyle/>
          <a:p>
            <a:r>
              <a:rPr lang="en-US" dirty="0"/>
              <a:t>Architecture Principal</a:t>
            </a:r>
          </a:p>
        </p:txBody>
      </p:sp>
      <p:sp>
        <p:nvSpPr>
          <p:cNvPr id="3" name="Content Placeholder 2">
            <a:extLst>
              <a:ext uri="{FF2B5EF4-FFF2-40B4-BE49-F238E27FC236}">
                <a16:creationId xmlns:a16="http://schemas.microsoft.com/office/drawing/2014/main" id="{B44ACC36-BB26-433F-A85C-B052AAB6666E}"/>
              </a:ext>
            </a:extLst>
          </p:cNvPr>
          <p:cNvSpPr>
            <a:spLocks noGrp="1"/>
          </p:cNvSpPr>
          <p:nvPr>
            <p:ph idx="1"/>
          </p:nvPr>
        </p:nvSpPr>
        <p:spPr/>
        <p:txBody>
          <a:bodyPr/>
          <a:lstStyle/>
          <a:p>
            <a:r>
              <a:rPr lang="en-US" b="0" i="0" dirty="0">
                <a:solidFill>
                  <a:srgbClr val="333333"/>
                </a:solidFill>
                <a:effectLst/>
                <a:latin typeface="Arial" panose="020B0604020202020204" pitchFamily="34" charset="0"/>
              </a:rPr>
              <a:t>Principles are general rules and guidelines, intended to be enduring and seldom amended, that inform and support the way in which an organization sets about fulfilling its mission.</a:t>
            </a:r>
          </a:p>
          <a:p>
            <a:pPr marL="0" indent="0">
              <a:buNone/>
            </a:pPr>
            <a:r>
              <a:rPr lang="en-US" b="1" i="0" dirty="0">
                <a:solidFill>
                  <a:srgbClr val="000000"/>
                </a:solidFill>
                <a:effectLst/>
                <a:latin typeface="Arial" panose="020B0604020202020204" pitchFamily="34" charset="0"/>
              </a:rPr>
              <a:t>Enterprise Principles</a:t>
            </a:r>
            <a:r>
              <a:rPr lang="en-US" b="0" i="0" dirty="0">
                <a:solidFill>
                  <a:srgbClr val="000000"/>
                </a:solidFill>
                <a:effectLst/>
                <a:latin typeface="Arial" panose="020B0604020202020204" pitchFamily="34" charset="0"/>
              </a:rPr>
              <a:t> provide a basis for decision-making throughout an enterprise, and inform how the organization sets about fulfilling its mission</a:t>
            </a:r>
          </a:p>
          <a:p>
            <a:pPr marL="0" indent="0">
              <a:buNone/>
            </a:pPr>
            <a:r>
              <a:rPr lang="en-US" b="1" i="0" dirty="0">
                <a:solidFill>
                  <a:srgbClr val="000000"/>
                </a:solidFill>
                <a:effectLst/>
                <a:latin typeface="Arial" panose="020B0604020202020204" pitchFamily="34" charset="0"/>
              </a:rPr>
              <a:t>Architecture Principles</a:t>
            </a:r>
            <a:r>
              <a:rPr lang="en-US" b="0" i="0" dirty="0">
                <a:solidFill>
                  <a:srgbClr val="000000"/>
                </a:solidFill>
                <a:effectLst/>
                <a:latin typeface="Arial" panose="020B0604020202020204" pitchFamily="34" charset="0"/>
              </a:rPr>
              <a:t> are a set of principles that relate to architecture work</a:t>
            </a:r>
            <a:endParaRPr lang="en-US" dirty="0">
              <a:solidFill>
                <a:srgbClr val="333333"/>
              </a:solidFill>
              <a:latin typeface="Arial" panose="020B0604020202020204" pitchFamily="34" charset="0"/>
            </a:endParaRPr>
          </a:p>
        </p:txBody>
      </p:sp>
    </p:spTree>
    <p:extLst>
      <p:ext uri="{BB962C8B-B14F-4D97-AF65-F5344CB8AC3E}">
        <p14:creationId xmlns:p14="http://schemas.microsoft.com/office/powerpoint/2010/main" val="2419506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690E6-B152-4BFD-80E0-EB09EAEA23BD}"/>
              </a:ext>
            </a:extLst>
          </p:cNvPr>
          <p:cNvSpPr>
            <a:spLocks noGrp="1"/>
          </p:cNvSpPr>
          <p:nvPr>
            <p:ph type="title"/>
          </p:nvPr>
        </p:nvSpPr>
        <p:spPr>
          <a:xfrm>
            <a:off x="838200" y="272360"/>
            <a:ext cx="10515600" cy="708301"/>
          </a:xfrm>
        </p:spPr>
        <p:txBody>
          <a:bodyPr>
            <a:normAutofit/>
          </a:bodyPr>
          <a:lstStyle/>
          <a:p>
            <a:r>
              <a:rPr lang="en-US" sz="3200" b="1" dirty="0"/>
              <a:t>Enterprise Continuum &amp; Tools</a:t>
            </a:r>
          </a:p>
        </p:txBody>
      </p:sp>
      <p:sp>
        <p:nvSpPr>
          <p:cNvPr id="3" name="Content Placeholder 2">
            <a:extLst>
              <a:ext uri="{FF2B5EF4-FFF2-40B4-BE49-F238E27FC236}">
                <a16:creationId xmlns:a16="http://schemas.microsoft.com/office/drawing/2014/main" id="{B8D46AB8-9597-4F09-80AA-3E495D9D38C4}"/>
              </a:ext>
            </a:extLst>
          </p:cNvPr>
          <p:cNvSpPr>
            <a:spLocks noGrp="1"/>
          </p:cNvSpPr>
          <p:nvPr>
            <p:ph idx="1"/>
          </p:nvPr>
        </p:nvSpPr>
        <p:spPr>
          <a:xfrm>
            <a:off x="838200" y="980971"/>
            <a:ext cx="10515600" cy="5604669"/>
          </a:xfrm>
        </p:spPr>
        <p:txBody>
          <a:bodyPr>
            <a:normAutofit fontScale="92500" lnSpcReduction="20000"/>
          </a:bodyPr>
          <a:lstStyle/>
          <a:p>
            <a:pPr marL="0" indent="0">
              <a:buNone/>
            </a:pPr>
            <a:r>
              <a:rPr lang="en-US" sz="2000" b="0" i="0" dirty="0">
                <a:solidFill>
                  <a:srgbClr val="333333"/>
                </a:solidFill>
                <a:effectLst/>
                <a:highlight>
                  <a:srgbClr val="FFFF00"/>
                </a:highlight>
                <a:latin typeface="Arial" panose="020B0604020202020204" pitchFamily="34" charset="0"/>
              </a:rPr>
              <a:t>The Enterprise Continuum provides methods for classifying architecture and solution artifacts, both internal and external to the Architecture Repository, as they evolve from generic Foundation Architectures to Organization-Specific Architectures</a:t>
            </a:r>
            <a:r>
              <a:rPr lang="en-US" sz="2000" b="0" i="0" dirty="0">
                <a:solidFill>
                  <a:srgbClr val="333333"/>
                </a:solidFill>
                <a:effectLst/>
                <a:latin typeface="Arial" panose="020B0604020202020204" pitchFamily="34" charset="0"/>
              </a:rPr>
              <a:t>.</a:t>
            </a:r>
            <a:endParaRPr lang="en-US" sz="2000" b="0" i="0" dirty="0">
              <a:solidFill>
                <a:srgbClr val="000000"/>
              </a:solidFill>
              <a:effectLst/>
              <a:latin typeface="Arial" panose="020B0604020202020204" pitchFamily="34" charset="0"/>
            </a:endParaRPr>
          </a:p>
          <a:p>
            <a:r>
              <a:rPr lang="en-US" sz="2000" b="0" i="0" dirty="0">
                <a:solidFill>
                  <a:srgbClr val="000000"/>
                </a:solidFill>
                <a:effectLst/>
                <a:latin typeface="Arial" panose="020B0604020202020204" pitchFamily="34" charset="0"/>
              </a:rPr>
              <a:t>The Enterprise Continuum</a:t>
            </a:r>
          </a:p>
          <a:p>
            <a:r>
              <a:rPr lang="en-US" sz="2000" b="0" i="0" dirty="0">
                <a:solidFill>
                  <a:srgbClr val="000000"/>
                </a:solidFill>
                <a:effectLst/>
                <a:latin typeface="Arial" panose="020B0604020202020204" pitchFamily="34" charset="0"/>
              </a:rPr>
              <a:t>Architecture Partitioning</a:t>
            </a:r>
            <a:endParaRPr lang="en-US" sz="2000" dirty="0">
              <a:solidFill>
                <a:srgbClr val="000000"/>
              </a:solidFill>
              <a:latin typeface="Arial" panose="020B0604020202020204" pitchFamily="34" charset="0"/>
            </a:endParaRPr>
          </a:p>
          <a:p>
            <a:r>
              <a:rPr lang="en-US" sz="2000" b="0" i="0" dirty="0">
                <a:solidFill>
                  <a:srgbClr val="000000"/>
                </a:solidFill>
                <a:effectLst/>
                <a:latin typeface="Arial" panose="020B0604020202020204" pitchFamily="34" charset="0"/>
              </a:rPr>
              <a:t>The Architecture Repository</a:t>
            </a:r>
          </a:p>
          <a:p>
            <a:r>
              <a:rPr lang="en-US" sz="2000" b="0" i="0" dirty="0">
                <a:solidFill>
                  <a:srgbClr val="000000"/>
                </a:solidFill>
                <a:effectLst/>
                <a:latin typeface="Arial" panose="020B0604020202020204" pitchFamily="34" charset="0"/>
              </a:rPr>
              <a:t>Tools for Architecture Development </a:t>
            </a:r>
          </a:p>
          <a:p>
            <a:pPr marL="0" indent="0">
              <a:buNone/>
            </a:pPr>
            <a:endParaRPr lang="en-US" sz="2000" b="0" i="0" dirty="0">
              <a:solidFill>
                <a:srgbClr val="000000"/>
              </a:solidFill>
              <a:effectLst/>
              <a:latin typeface="Arial" panose="020B0604020202020204" pitchFamily="34" charset="0"/>
            </a:endParaRPr>
          </a:p>
          <a:p>
            <a:pPr marL="0" indent="0">
              <a:buNone/>
            </a:pPr>
            <a:r>
              <a:rPr lang="en-US" sz="2000" dirty="0">
                <a:solidFill>
                  <a:srgbClr val="000000"/>
                </a:solidFill>
                <a:latin typeface="Arial" panose="020B0604020202020204" pitchFamily="34" charset="0"/>
              </a:rPr>
              <a:t>The Enterprise continuum is partitioned into three distinct continua as follows. </a:t>
            </a:r>
          </a:p>
          <a:p>
            <a:r>
              <a:rPr lang="en-US" sz="2000" b="1" dirty="0">
                <a:solidFill>
                  <a:srgbClr val="000000"/>
                </a:solidFill>
                <a:latin typeface="Arial" panose="020B0604020202020204" pitchFamily="34" charset="0"/>
              </a:rPr>
              <a:t>Enterprise Continuum : </a:t>
            </a:r>
            <a:r>
              <a:rPr lang="en-US" sz="1700" dirty="0">
                <a:solidFill>
                  <a:srgbClr val="000000"/>
                </a:solidFill>
                <a:highlight>
                  <a:srgbClr val="FFFF00"/>
                </a:highlight>
                <a:latin typeface="Arial" panose="020B0604020202020204" pitchFamily="34" charset="0"/>
              </a:rPr>
              <a:t>classifies policies, standards, strategic initiatives structures and  capabilities </a:t>
            </a:r>
          </a:p>
          <a:p>
            <a:r>
              <a:rPr lang="en-US" sz="2000" b="1" dirty="0">
                <a:solidFill>
                  <a:srgbClr val="000000"/>
                </a:solidFill>
                <a:latin typeface="Arial" panose="020B0604020202020204" pitchFamily="34" charset="0"/>
              </a:rPr>
              <a:t>Architecture Continuum: </a:t>
            </a:r>
            <a:r>
              <a:rPr lang="en-US" sz="1700" b="0" i="0" dirty="0">
                <a:solidFill>
                  <a:srgbClr val="000000"/>
                </a:solidFill>
                <a:effectLst/>
                <a:latin typeface="Arial" panose="020B0604020202020204" pitchFamily="34" charset="0"/>
              </a:rPr>
              <a:t>offers a consistent way to define and understand the generic rules, representations, and relationships in an architecture, including traceability and derivation relationships. T</a:t>
            </a:r>
            <a:r>
              <a:rPr lang="en-US" sz="1700" b="0" i="0" dirty="0">
                <a:solidFill>
                  <a:srgbClr val="333333"/>
                </a:solidFill>
                <a:effectLst/>
                <a:latin typeface="Arial" panose="020B0604020202020204" pitchFamily="34" charset="0"/>
              </a:rPr>
              <a:t>he </a:t>
            </a:r>
            <a:r>
              <a:rPr lang="en-US" sz="1700" b="0" i="0" dirty="0">
                <a:solidFill>
                  <a:srgbClr val="333333"/>
                </a:solidFill>
                <a:effectLst/>
                <a:highlight>
                  <a:srgbClr val="FFFF00"/>
                </a:highlight>
                <a:latin typeface="Arial" panose="020B0604020202020204" pitchFamily="34" charset="0"/>
              </a:rPr>
              <a:t>Architecture Continuum represents a structuring of Architecture Building Blocks (ABBs) which are re-usable architecture assets. ABBs evolve through their development lifecycle from abstract and generic entities to fully expressed Organization-Specific Architecture assets</a:t>
            </a:r>
            <a:endParaRPr lang="en-US" sz="1700" dirty="0">
              <a:solidFill>
                <a:srgbClr val="000000"/>
              </a:solidFill>
              <a:highlight>
                <a:srgbClr val="FFFF00"/>
              </a:highlight>
              <a:latin typeface="Arial" panose="020B0604020202020204" pitchFamily="34" charset="0"/>
            </a:endParaRPr>
          </a:p>
          <a:p>
            <a:r>
              <a:rPr lang="en-US" sz="2000" b="1" dirty="0">
                <a:solidFill>
                  <a:srgbClr val="000000"/>
                </a:solidFill>
                <a:latin typeface="Arial" panose="020B0604020202020204" pitchFamily="34" charset="0"/>
              </a:rPr>
              <a:t>Solution Continuum: </a:t>
            </a:r>
            <a:r>
              <a:rPr lang="en-US" sz="1700" b="0" i="0" dirty="0">
                <a:solidFill>
                  <a:srgbClr val="000000"/>
                </a:solidFill>
                <a:effectLst/>
                <a:highlight>
                  <a:srgbClr val="FFFF00"/>
                </a:highlight>
                <a:latin typeface="Arial" panose="020B0604020202020204" pitchFamily="34" charset="0"/>
              </a:rPr>
              <a:t>provides a consistent way to describe and understand the implementation of the assets defined in the Architecture Continuum.</a:t>
            </a:r>
            <a:r>
              <a:rPr lang="en-US" sz="1700" b="0" i="0" dirty="0">
                <a:solidFill>
                  <a:srgbClr val="333333"/>
                </a:solidFill>
                <a:effectLst/>
                <a:highlight>
                  <a:srgbClr val="FFFF00"/>
                </a:highlight>
                <a:latin typeface="Arial" panose="020B0604020202020204" pitchFamily="34" charset="0"/>
              </a:rPr>
              <a:t> The Solutions Continuum defines what is available in the organizational environment as re-usable Solution Building Blocks (SBBs). </a:t>
            </a:r>
            <a:r>
              <a:rPr lang="en-US" sz="1700" b="0" i="0" dirty="0">
                <a:solidFill>
                  <a:srgbClr val="333333"/>
                </a:solidFill>
                <a:effectLst/>
                <a:latin typeface="Arial" panose="020B0604020202020204" pitchFamily="34" charset="0"/>
              </a:rPr>
              <a:t>The solutions are the results of agreements between customers and business partners that implement the rules and relationships defined in the architecture space</a:t>
            </a:r>
            <a:br>
              <a:rPr lang="en-US" sz="1700" b="0" i="0" dirty="0">
                <a:solidFill>
                  <a:srgbClr val="333333"/>
                </a:solidFill>
                <a:effectLst/>
                <a:latin typeface="Arial" panose="020B0604020202020204" pitchFamily="34" charset="0"/>
              </a:rPr>
            </a:br>
            <a:r>
              <a:rPr lang="en-US" sz="1700" b="0" i="0" dirty="0">
                <a:solidFill>
                  <a:srgbClr val="333333"/>
                </a:solidFill>
                <a:effectLst/>
                <a:latin typeface="Arial" panose="020B0604020202020204" pitchFamily="34" charset="0"/>
              </a:rPr>
              <a:t>The Enterprise Continuum classifies architecture assets that are applicable across the entire scope of the Enterprise Architecture</a:t>
            </a:r>
            <a:endParaRPr lang="en-US" sz="1700" dirty="0">
              <a:solidFill>
                <a:srgbClr val="000000"/>
              </a:solidFill>
              <a:latin typeface="Arial" panose="020B0604020202020204" pitchFamily="34" charset="0"/>
            </a:endParaRPr>
          </a:p>
        </p:txBody>
      </p:sp>
    </p:spTree>
    <p:extLst>
      <p:ext uri="{BB962C8B-B14F-4D97-AF65-F5344CB8AC3E}">
        <p14:creationId xmlns:p14="http://schemas.microsoft.com/office/powerpoint/2010/main" val="2397472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BCB988-0FBA-46E8-91D7-40616C8025E9}"/>
              </a:ext>
            </a:extLst>
          </p:cNvPr>
          <p:cNvSpPr txBox="1"/>
          <p:nvPr/>
        </p:nvSpPr>
        <p:spPr>
          <a:xfrm>
            <a:off x="808383" y="846411"/>
            <a:ext cx="10429460" cy="5632311"/>
          </a:xfrm>
          <a:prstGeom prst="rect">
            <a:avLst/>
          </a:prstGeom>
          <a:noFill/>
        </p:spPr>
        <p:txBody>
          <a:bodyPr wrap="square" rtlCol="0">
            <a:spAutoFit/>
          </a:bodyPr>
          <a:lstStyle/>
          <a:p>
            <a:r>
              <a:rPr lang="en-US" i="0" dirty="0">
                <a:effectLst/>
                <a:highlight>
                  <a:srgbClr val="FFFF00"/>
                </a:highlight>
                <a:latin typeface="Arial" panose="020B0604020202020204" pitchFamily="34" charset="0"/>
              </a:rPr>
              <a:t>The TOGAF Architecture Development Method (ADM) provides a tested and repeatable process for developing architectures. The ADM includes establishing an architecture framework, developing architecture content, transitioning, and governing the realization of architectures</a:t>
            </a:r>
            <a:r>
              <a:rPr lang="en-US" i="0" dirty="0">
                <a:effectLst/>
                <a:latin typeface="Arial" panose="020B0604020202020204" pitchFamily="34" charset="0"/>
              </a:rPr>
              <a:t>.</a:t>
            </a:r>
          </a:p>
          <a:p>
            <a:endParaRPr lang="en-US" i="0" dirty="0">
              <a:effectLst/>
              <a:latin typeface="Arial" panose="020B0604020202020204" pitchFamily="34" charset="0"/>
            </a:endParaRPr>
          </a:p>
          <a:p>
            <a:r>
              <a:rPr lang="en-US" i="0" dirty="0">
                <a:effectLst/>
                <a:latin typeface="Arial" panose="020B0604020202020204" pitchFamily="34" charset="0"/>
              </a:rPr>
              <a:t>All of these activities are carried out within an iterative cycle of continuous architecture definition and realization that allows organizations to transform their enterprises in a controlled manner in response to business goals and opportunities</a:t>
            </a:r>
          </a:p>
          <a:p>
            <a:r>
              <a:rPr lang="en-US" i="0" dirty="0">
                <a:effectLst/>
                <a:latin typeface="Arial" panose="020B0604020202020204" pitchFamily="34" charset="0"/>
              </a:rPr>
              <a:t>Phases within the ADM are as follows:</a:t>
            </a:r>
          </a:p>
          <a:p>
            <a:r>
              <a:rPr lang="en-US" b="1" i="0" dirty="0">
                <a:effectLst/>
                <a:latin typeface="Arial" panose="020B0604020202020204" pitchFamily="34" charset="0"/>
              </a:rPr>
              <a:t>The Preliminary Phase </a:t>
            </a:r>
            <a:r>
              <a:rPr lang="en-US" i="0" dirty="0">
                <a:effectLst/>
                <a:latin typeface="Arial" panose="020B0604020202020204" pitchFamily="34" charset="0"/>
              </a:rPr>
              <a:t>describes the preparation and initiation activities required to create an Architecture Capability including customization of the TOGAF framework and definition of Architecture Principles</a:t>
            </a:r>
          </a:p>
          <a:p>
            <a:r>
              <a:rPr lang="en-US" b="1" i="0" dirty="0">
                <a:effectLst/>
                <a:latin typeface="Arial" panose="020B0604020202020204" pitchFamily="34" charset="0"/>
              </a:rPr>
              <a:t>Phase A</a:t>
            </a:r>
            <a:r>
              <a:rPr lang="en-US" i="0" dirty="0">
                <a:effectLst/>
                <a:latin typeface="Arial" panose="020B0604020202020204" pitchFamily="34" charset="0"/>
              </a:rPr>
              <a:t>: Architecture Vision describes the initial phase of an architecture development cycle</a:t>
            </a:r>
          </a:p>
          <a:p>
            <a:r>
              <a:rPr lang="en-US" i="0" dirty="0">
                <a:effectLst/>
                <a:latin typeface="Arial" panose="020B0604020202020204" pitchFamily="34" charset="0"/>
              </a:rPr>
              <a:t>It includes information about defining the scope of the architecture development initiative, identifying the stakeholders, creating the Architecture Vision, and obtaining approval to proceed with the architecture development.</a:t>
            </a:r>
          </a:p>
          <a:p>
            <a:r>
              <a:rPr lang="en-US" b="1" i="0" dirty="0">
                <a:effectLst/>
                <a:latin typeface="Arial" panose="020B0604020202020204" pitchFamily="34" charset="0"/>
              </a:rPr>
              <a:t>Phase B</a:t>
            </a:r>
            <a:r>
              <a:rPr lang="en-US" i="0" dirty="0">
                <a:effectLst/>
                <a:latin typeface="Arial" panose="020B0604020202020204" pitchFamily="34" charset="0"/>
              </a:rPr>
              <a:t>: Business Architecture describes the development of a Business Architecture to support the agreed Architecture Vision.</a:t>
            </a:r>
          </a:p>
          <a:p>
            <a:r>
              <a:rPr lang="en-US" b="1" i="0" dirty="0">
                <a:effectLst/>
                <a:latin typeface="Arial" panose="020B0604020202020204" pitchFamily="34" charset="0"/>
              </a:rPr>
              <a:t>Phase C</a:t>
            </a:r>
            <a:r>
              <a:rPr lang="en-US" i="0" dirty="0">
                <a:effectLst/>
                <a:latin typeface="Arial" panose="020B0604020202020204" pitchFamily="34" charset="0"/>
              </a:rPr>
              <a:t>: Information Systems Architectures describes the development of Information Systems Architectures to support the agreed Architecture Vision</a:t>
            </a:r>
          </a:p>
          <a:p>
            <a:endParaRPr lang="en-US" dirty="0"/>
          </a:p>
        </p:txBody>
      </p:sp>
      <p:sp>
        <p:nvSpPr>
          <p:cNvPr id="6" name="TextBox 5">
            <a:extLst>
              <a:ext uri="{FF2B5EF4-FFF2-40B4-BE49-F238E27FC236}">
                <a16:creationId xmlns:a16="http://schemas.microsoft.com/office/drawing/2014/main" id="{6C433357-B32C-4932-97B3-9C42874AC0B8}"/>
              </a:ext>
            </a:extLst>
          </p:cNvPr>
          <p:cNvSpPr txBox="1"/>
          <p:nvPr/>
        </p:nvSpPr>
        <p:spPr>
          <a:xfrm>
            <a:off x="874644" y="344557"/>
            <a:ext cx="6241774" cy="369332"/>
          </a:xfrm>
          <a:prstGeom prst="rect">
            <a:avLst/>
          </a:prstGeom>
          <a:noFill/>
        </p:spPr>
        <p:txBody>
          <a:bodyPr wrap="square" rtlCol="0">
            <a:spAutoFit/>
          </a:bodyPr>
          <a:lstStyle/>
          <a:p>
            <a:r>
              <a:rPr lang="en-US" b="1" i="0" dirty="0">
                <a:effectLst/>
                <a:latin typeface="Arial" panose="020B0604020202020204" pitchFamily="34" charset="0"/>
              </a:rPr>
              <a:t>Architecture Development Method</a:t>
            </a:r>
          </a:p>
        </p:txBody>
      </p:sp>
    </p:spTree>
    <p:extLst>
      <p:ext uri="{BB962C8B-B14F-4D97-AF65-F5344CB8AC3E}">
        <p14:creationId xmlns:p14="http://schemas.microsoft.com/office/powerpoint/2010/main" val="3328460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C889-A757-42A2-80AA-F0FD80838E6D}"/>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9AAEF2B9-4F43-4674-BE34-06B61878F8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0574" y="168965"/>
            <a:ext cx="10677939" cy="6520069"/>
          </a:xfrm>
        </p:spPr>
      </p:pic>
    </p:spTree>
    <p:extLst>
      <p:ext uri="{BB962C8B-B14F-4D97-AF65-F5344CB8AC3E}">
        <p14:creationId xmlns:p14="http://schemas.microsoft.com/office/powerpoint/2010/main" val="3016067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6BC0-84D1-49AF-94A2-8103225BE244}"/>
              </a:ext>
            </a:extLst>
          </p:cNvPr>
          <p:cNvSpPr>
            <a:spLocks noGrp="1"/>
          </p:cNvSpPr>
          <p:nvPr>
            <p:ph type="title"/>
          </p:nvPr>
        </p:nvSpPr>
        <p:spPr>
          <a:xfrm>
            <a:off x="838200" y="365126"/>
            <a:ext cx="10515600" cy="748058"/>
          </a:xfrm>
        </p:spPr>
        <p:txBody>
          <a:bodyPr>
            <a:normAutofit/>
          </a:bodyPr>
          <a:lstStyle/>
          <a:p>
            <a:r>
              <a:rPr lang="en-US" sz="2800" b="1" dirty="0">
                <a:latin typeface="Arial" panose="020B0604020202020204" pitchFamily="34" charset="0"/>
                <a:cs typeface="Arial" panose="020B0604020202020204" pitchFamily="34" charset="0"/>
              </a:rPr>
              <a:t>Architecture Repository</a:t>
            </a:r>
          </a:p>
        </p:txBody>
      </p:sp>
      <p:sp>
        <p:nvSpPr>
          <p:cNvPr id="3" name="Content Placeholder 2">
            <a:extLst>
              <a:ext uri="{FF2B5EF4-FFF2-40B4-BE49-F238E27FC236}">
                <a16:creationId xmlns:a16="http://schemas.microsoft.com/office/drawing/2014/main" id="{54CB8CF6-951B-4D09-8C6A-4D59FDE7B776}"/>
              </a:ext>
            </a:extLst>
          </p:cNvPr>
          <p:cNvSpPr>
            <a:spLocks noGrp="1"/>
          </p:cNvSpPr>
          <p:nvPr>
            <p:ph idx="1"/>
          </p:nvPr>
        </p:nvSpPr>
        <p:spPr/>
        <p:txBody>
          <a:bodyPr>
            <a:normAutofit/>
          </a:bodyPr>
          <a:lstStyle/>
          <a:p>
            <a:r>
              <a:rPr lang="en-US" sz="2000" b="0" i="0" dirty="0">
                <a:solidFill>
                  <a:srgbClr val="333333"/>
                </a:solidFill>
                <a:effectLst/>
                <a:latin typeface="Arial" panose="020B0604020202020204" pitchFamily="34" charset="0"/>
              </a:rPr>
              <a:t> </a:t>
            </a:r>
            <a:r>
              <a:rPr lang="en-US" sz="2000" b="0" i="0" dirty="0">
                <a:solidFill>
                  <a:srgbClr val="333333"/>
                </a:solidFill>
                <a:effectLst/>
                <a:highlight>
                  <a:srgbClr val="FFFF00"/>
                </a:highlight>
                <a:latin typeface="Arial" panose="020B0604020202020204" pitchFamily="34" charset="0"/>
              </a:rPr>
              <a:t>system that manages all of the data of an enterprise, including data and process models and other enterprise information.</a:t>
            </a:r>
            <a:endParaRPr lang="en-US" sz="2000" dirty="0">
              <a:highlight>
                <a:srgbClr val="FFFF00"/>
              </a:highlight>
            </a:endParaRPr>
          </a:p>
        </p:txBody>
      </p:sp>
    </p:spTree>
    <p:extLst>
      <p:ext uri="{BB962C8B-B14F-4D97-AF65-F5344CB8AC3E}">
        <p14:creationId xmlns:p14="http://schemas.microsoft.com/office/powerpoint/2010/main" val="30510972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8905-75ED-46D5-AB44-399DD8712F0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30B7B35-5965-4FB9-B645-9D8303AEC8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82562"/>
            <a:ext cx="10956235" cy="6492875"/>
          </a:xfrm>
        </p:spPr>
      </p:pic>
    </p:spTree>
    <p:extLst>
      <p:ext uri="{BB962C8B-B14F-4D97-AF65-F5344CB8AC3E}">
        <p14:creationId xmlns:p14="http://schemas.microsoft.com/office/powerpoint/2010/main" val="28447358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A40A-352D-4687-9E06-2405809E50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C1EA74-E235-41DE-B033-5F141836F7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7077227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a:xfrm>
            <a:off x="838200" y="365126"/>
            <a:ext cx="10515600" cy="496266"/>
          </a:xfrm>
        </p:spPr>
        <p:txBody>
          <a:bodyPr>
            <a:normAutofit fontScale="90000"/>
          </a:bodyPr>
          <a:lstStyle/>
          <a:p>
            <a:r>
              <a:rPr lang="en-US" dirty="0"/>
              <a:t>Glossary:</a:t>
            </a:r>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a:xfrm>
            <a:off x="732182" y="1030495"/>
            <a:ext cx="10515600" cy="4351338"/>
          </a:xfrm>
        </p:spPr>
        <p:txBody>
          <a:bodyPr/>
          <a:lstStyle/>
          <a:p>
            <a:endParaRPr lang="en-US" dirty="0"/>
          </a:p>
        </p:txBody>
      </p:sp>
    </p:spTree>
    <p:extLst>
      <p:ext uri="{BB962C8B-B14F-4D97-AF65-F5344CB8AC3E}">
        <p14:creationId xmlns:p14="http://schemas.microsoft.com/office/powerpoint/2010/main" val="22172643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p:txBody>
          <a:bodyPr>
            <a:normAutofit/>
          </a:bodyPr>
          <a:lstStyle/>
          <a:p>
            <a:pPr marL="0" indent="0">
              <a:buNone/>
            </a:pPr>
            <a:r>
              <a:rPr lang="en-US" sz="1800" b="1" dirty="0"/>
              <a:t>Gap Analysis</a:t>
            </a:r>
            <a:r>
              <a:rPr lang="en-US" sz="1800" dirty="0"/>
              <a:t>: </a:t>
            </a:r>
            <a:r>
              <a:rPr lang="en-US" sz="1800" dirty="0">
                <a:highlight>
                  <a:srgbClr val="FFFF00"/>
                </a:highlight>
              </a:rPr>
              <a:t>The technique known as gap analysis is widely used in the TOGAF Architecture Development Method (ADM) to validate an architecture that is being developed</a:t>
            </a:r>
            <a:r>
              <a:rPr lang="en-US" sz="1800" dirty="0"/>
              <a:t>.</a:t>
            </a:r>
          </a:p>
          <a:p>
            <a:pPr marL="0" indent="0">
              <a:buNone/>
            </a:pPr>
            <a:r>
              <a:rPr lang="en-US" sz="1600" b="1" dirty="0">
                <a:latin typeface="Arial" panose="020B0604020202020204" pitchFamily="34" charset="0"/>
                <a:cs typeface="Arial" panose="020B0604020202020204" pitchFamily="34" charset="0"/>
              </a:rPr>
              <a:t>Architecture Governance</a:t>
            </a:r>
            <a:r>
              <a:rPr lang="en-US" sz="1600" dirty="0">
                <a:latin typeface="Arial" panose="020B0604020202020204" pitchFamily="34" charset="0"/>
                <a:cs typeface="Arial" panose="020B0604020202020204" pitchFamily="34" charset="0"/>
              </a:rPr>
              <a:t>: </a:t>
            </a:r>
            <a:r>
              <a:rPr lang="en-US" sz="1600" b="0" i="0" dirty="0">
                <a:solidFill>
                  <a:srgbClr val="333333"/>
                </a:solidFill>
                <a:effectLst/>
                <a:highlight>
                  <a:srgbClr val="FFFF00"/>
                </a:highlight>
                <a:latin typeface="Arial" panose="020B0604020202020204" pitchFamily="34" charset="0"/>
                <a:cs typeface="Arial" panose="020B0604020202020204" pitchFamily="34" charset="0"/>
              </a:rPr>
              <a:t>Architecture Governance is the practice and orientation by which Enterprise Architectures and other architectures are managed and controlled at an enterprise-wide level</a:t>
            </a:r>
            <a:endParaRPr lang="en-US" sz="1600" dirty="0">
              <a:highlight>
                <a:srgbClr val="FFFF00"/>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1496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a:xfrm>
            <a:off x="838200" y="365125"/>
            <a:ext cx="10515600" cy="708301"/>
          </a:xfrm>
        </p:spPr>
        <p:txBody>
          <a:bodyPr>
            <a:normAutofit/>
          </a:bodyPr>
          <a:lstStyle/>
          <a:p>
            <a:r>
              <a:rPr lang="en-US" sz="2800" b="1" dirty="0"/>
              <a:t>Architecture Governance  </a:t>
            </a:r>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a:xfrm>
            <a:off x="838200" y="1253331"/>
            <a:ext cx="10515600" cy="4351338"/>
          </a:xfrm>
        </p:spPr>
        <p:txBody>
          <a:bodyPr>
            <a:normAutofit/>
          </a:bodyPr>
          <a:lstStyle/>
          <a:p>
            <a:r>
              <a:rPr lang="en-US" sz="2000" b="0" i="0" dirty="0">
                <a:solidFill>
                  <a:srgbClr val="333333"/>
                </a:solidFill>
                <a:effectLst/>
                <a:highlight>
                  <a:srgbClr val="FFFF00"/>
                </a:highlight>
                <a:latin typeface="Arial" panose="020B0604020202020204" pitchFamily="34" charset="0"/>
              </a:rPr>
              <a:t>Architecture Governance is the practice and orientation by which Enterprise Architectures and other architectures are managed and controlled at an enterprise-wide level.</a:t>
            </a:r>
          </a:p>
          <a:p>
            <a:r>
              <a:rPr lang="en-US" sz="2000" dirty="0">
                <a:solidFill>
                  <a:srgbClr val="333333"/>
                </a:solidFill>
                <a:highlight>
                  <a:srgbClr val="FFFF00"/>
                </a:highlight>
                <a:latin typeface="Arial" panose="020B0604020202020204" pitchFamily="34" charset="0"/>
              </a:rPr>
              <a:t>Key Concepts are…</a:t>
            </a:r>
            <a:r>
              <a:rPr lang="en-US" sz="2000" b="1" dirty="0">
                <a:solidFill>
                  <a:srgbClr val="333333"/>
                </a:solidFill>
                <a:highlight>
                  <a:srgbClr val="FFFF00"/>
                </a:highlight>
                <a:latin typeface="Arial" panose="020B0604020202020204" pitchFamily="34" charset="0"/>
              </a:rPr>
              <a:t>Process, Content, Repository, </a:t>
            </a:r>
            <a:r>
              <a:rPr lang="en-US" sz="2000" b="1" dirty="0" err="1">
                <a:solidFill>
                  <a:srgbClr val="333333"/>
                </a:solidFill>
                <a:highlight>
                  <a:srgbClr val="FFFF00"/>
                </a:highlight>
                <a:latin typeface="Arial" panose="020B0604020202020204" pitchFamily="34" charset="0"/>
              </a:rPr>
              <a:t>Processs</a:t>
            </a:r>
            <a:r>
              <a:rPr lang="en-US" sz="2000" b="1" dirty="0">
                <a:solidFill>
                  <a:srgbClr val="333333"/>
                </a:solidFill>
                <a:highlight>
                  <a:srgbClr val="FFFF00"/>
                </a:highlight>
                <a:latin typeface="Arial" panose="020B0604020202020204" pitchFamily="34" charset="0"/>
              </a:rPr>
              <a:t> Flow Control </a:t>
            </a:r>
          </a:p>
        </p:txBody>
      </p:sp>
      <p:pic>
        <p:nvPicPr>
          <p:cNvPr id="5" name="Picture 4">
            <a:extLst>
              <a:ext uri="{FF2B5EF4-FFF2-40B4-BE49-F238E27FC236}">
                <a16:creationId xmlns:a16="http://schemas.microsoft.com/office/drawing/2014/main" id="{5CE6AF80-C7B2-4C29-8FF3-993ABA55F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705" y="2460818"/>
            <a:ext cx="6228755" cy="4258034"/>
          </a:xfrm>
          <a:prstGeom prst="rect">
            <a:avLst/>
          </a:prstGeom>
        </p:spPr>
      </p:pic>
    </p:spTree>
    <p:extLst>
      <p:ext uri="{BB962C8B-B14F-4D97-AF65-F5344CB8AC3E}">
        <p14:creationId xmlns:p14="http://schemas.microsoft.com/office/powerpoint/2010/main" val="34751790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FF5B-6976-45B3-AC34-C13B9C89B8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7CD900-73C1-4260-987E-2E95B144E16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49546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EF9-FE2A-4621-9318-711793944096}"/>
              </a:ext>
            </a:extLst>
          </p:cNvPr>
          <p:cNvSpPr>
            <a:spLocks noGrp="1"/>
          </p:cNvSpPr>
          <p:nvPr>
            <p:ph type="title"/>
          </p:nvPr>
        </p:nvSpPr>
        <p:spPr>
          <a:xfrm>
            <a:off x="838200" y="365126"/>
            <a:ext cx="10515600" cy="615536"/>
          </a:xfrm>
        </p:spPr>
        <p:txBody>
          <a:bodyPr>
            <a:normAutofit fontScale="90000"/>
          </a:bodyPr>
          <a:lstStyle/>
          <a:p>
            <a:r>
              <a:rPr lang="en-US" dirty="0"/>
              <a:t>Architecture Compliance </a:t>
            </a:r>
          </a:p>
        </p:txBody>
      </p:sp>
      <p:sp>
        <p:nvSpPr>
          <p:cNvPr id="3" name="Content Placeholder 2">
            <a:extLst>
              <a:ext uri="{FF2B5EF4-FFF2-40B4-BE49-F238E27FC236}">
                <a16:creationId xmlns:a16="http://schemas.microsoft.com/office/drawing/2014/main" id="{28FC4F8D-84FB-44A8-AA2E-A71F131FE2AA}"/>
              </a:ext>
            </a:extLst>
          </p:cNvPr>
          <p:cNvSpPr>
            <a:spLocks noGrp="1"/>
          </p:cNvSpPr>
          <p:nvPr>
            <p:ph idx="1"/>
          </p:nvPr>
        </p:nvSpPr>
        <p:spPr>
          <a:xfrm>
            <a:off x="838200" y="1253331"/>
            <a:ext cx="10515600" cy="4351338"/>
          </a:xfrm>
        </p:spPr>
        <p:txBody>
          <a:bodyPr>
            <a:normAutofit/>
          </a:bodyPr>
          <a:lstStyle/>
          <a:p>
            <a:r>
              <a:rPr lang="en-US" sz="2000" b="0" i="0" dirty="0">
                <a:solidFill>
                  <a:srgbClr val="333333"/>
                </a:solidFill>
                <a:effectLst/>
                <a:highlight>
                  <a:srgbClr val="FFFF00"/>
                </a:highlight>
                <a:latin typeface="Arial" panose="020B0604020202020204" pitchFamily="34" charset="0"/>
              </a:rPr>
              <a:t>Ensuring the compliance of individual projects with the Enterprise Architecture is an essential aspect of Architecture Governance (see </a:t>
            </a:r>
            <a:r>
              <a:rPr lang="en-US" sz="2000" b="0" i="1" u="none" strike="noStrike" dirty="0">
                <a:solidFill>
                  <a:srgbClr val="00A6DE"/>
                </a:solidFill>
                <a:effectLst/>
                <a:highlight>
                  <a:srgbClr val="FFFF00"/>
                </a:highlight>
                <a:latin typeface="Arial" panose="020B0604020202020204" pitchFamily="34" charset="0"/>
                <a:hlinkClick r:id="rId2"/>
              </a:rPr>
              <a:t>44. Architecture Governance</a:t>
            </a:r>
            <a:r>
              <a:rPr lang="en-US" sz="2000" b="0" i="0" dirty="0">
                <a:solidFill>
                  <a:srgbClr val="333333"/>
                </a:solidFill>
                <a:effectLst/>
                <a:highlight>
                  <a:srgbClr val="FFFF00"/>
                </a:highlight>
                <a:latin typeface="Arial" panose="020B0604020202020204" pitchFamily="34" charset="0"/>
              </a:rPr>
              <a:t>). To this end, the IT governance function within an enterprise will normally define two complementary processes:</a:t>
            </a:r>
          </a:p>
          <a:p>
            <a:endParaRPr lang="en-US" sz="2000" dirty="0">
              <a:solidFill>
                <a:srgbClr val="333333"/>
              </a:solidFill>
              <a:highlight>
                <a:srgbClr val="FFFF00"/>
              </a:highlight>
              <a:latin typeface="Arial" panose="020B0604020202020204" pitchFamily="34" charset="0"/>
            </a:endParaRPr>
          </a:p>
          <a:p>
            <a:r>
              <a:rPr lang="en-US" sz="2000" b="1" dirty="0"/>
              <a:t>The Standards Information Base </a:t>
            </a:r>
            <a:r>
              <a:rPr lang="en-US" sz="2000" dirty="0"/>
              <a:t>captures the standards with which new architectures must comply, which may include industry standards, selected products and services from suppliers, or shared services already deployed within the organization</a:t>
            </a:r>
            <a:endParaRPr lang="en-US" sz="2000" dirty="0">
              <a:highlight>
                <a:srgbClr val="FFFF00"/>
              </a:highlight>
            </a:endParaRPr>
          </a:p>
        </p:txBody>
      </p:sp>
    </p:spTree>
    <p:extLst>
      <p:ext uri="{BB962C8B-B14F-4D97-AF65-F5344CB8AC3E}">
        <p14:creationId xmlns:p14="http://schemas.microsoft.com/office/powerpoint/2010/main" val="19470326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89056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CC28-EEAF-40E3-A9EE-AF9982BC5282}"/>
              </a:ext>
            </a:extLst>
          </p:cNvPr>
          <p:cNvSpPr>
            <a:spLocks noGrp="1"/>
          </p:cNvSpPr>
          <p:nvPr>
            <p:ph type="title"/>
          </p:nvPr>
        </p:nvSpPr>
        <p:spPr>
          <a:xfrm>
            <a:off x="838200" y="365125"/>
            <a:ext cx="10515600" cy="695049"/>
          </a:xfrm>
        </p:spPr>
        <p:txBody>
          <a:bodyPr>
            <a:normAutofit/>
          </a:bodyPr>
          <a:lstStyle/>
          <a:p>
            <a:r>
              <a:rPr lang="en-US" sz="3200" b="1" dirty="0"/>
              <a:t>Architecture Development Method</a:t>
            </a:r>
          </a:p>
        </p:txBody>
      </p:sp>
      <p:sp>
        <p:nvSpPr>
          <p:cNvPr id="3" name="Content Placeholder 2">
            <a:extLst>
              <a:ext uri="{FF2B5EF4-FFF2-40B4-BE49-F238E27FC236}">
                <a16:creationId xmlns:a16="http://schemas.microsoft.com/office/drawing/2014/main" id="{CAF94ED0-1F74-4FC2-8FE5-0AFA1554F2B9}"/>
              </a:ext>
            </a:extLst>
          </p:cNvPr>
          <p:cNvSpPr>
            <a:spLocks noGrp="1"/>
          </p:cNvSpPr>
          <p:nvPr>
            <p:ph idx="1"/>
          </p:nvPr>
        </p:nvSpPr>
        <p:spPr>
          <a:xfrm>
            <a:off x="838200" y="1253331"/>
            <a:ext cx="10515600" cy="4351338"/>
          </a:xfrm>
        </p:spPr>
        <p:txBody>
          <a:bodyPr>
            <a:normAutofit fontScale="77500" lnSpcReduction="20000"/>
          </a:bodyPr>
          <a:lstStyle/>
          <a:p>
            <a:endParaRPr lang="en-US" i="0" dirty="0">
              <a:effectLst/>
              <a:latin typeface="Arial" panose="020B0604020202020204" pitchFamily="34" charset="0"/>
            </a:endParaRPr>
          </a:p>
          <a:p>
            <a:r>
              <a:rPr lang="en-US" b="1" i="0" dirty="0">
                <a:effectLst/>
                <a:latin typeface="Arial" panose="020B0604020202020204" pitchFamily="34" charset="0"/>
              </a:rPr>
              <a:t>Phase D</a:t>
            </a:r>
            <a:r>
              <a:rPr lang="en-US" i="0" dirty="0">
                <a:effectLst/>
                <a:latin typeface="Arial" panose="020B0604020202020204" pitchFamily="34" charset="0"/>
              </a:rPr>
              <a:t>: Technology Architecture describes the development of the Technology Architecture to support the agreed Architecture Vision</a:t>
            </a:r>
          </a:p>
          <a:p>
            <a:r>
              <a:rPr lang="en-US" b="1" i="0" dirty="0">
                <a:effectLst/>
                <a:latin typeface="Arial" panose="020B0604020202020204" pitchFamily="34" charset="0"/>
              </a:rPr>
              <a:t>Phase E</a:t>
            </a:r>
            <a:r>
              <a:rPr lang="en-US" i="0" dirty="0">
                <a:effectLst/>
                <a:latin typeface="Arial" panose="020B0604020202020204" pitchFamily="34" charset="0"/>
              </a:rPr>
              <a:t>: Opportunities &amp; Solutions conducts initial implementation planning and the identification of delivery vehicles for the architecture defined in the previous phases</a:t>
            </a:r>
          </a:p>
          <a:p>
            <a:r>
              <a:rPr lang="en-US" b="1" i="0" dirty="0">
                <a:effectLst/>
                <a:latin typeface="Arial" panose="020B0604020202020204" pitchFamily="34" charset="0"/>
              </a:rPr>
              <a:t>Phase F</a:t>
            </a:r>
            <a:r>
              <a:rPr lang="en-US" i="0" dirty="0">
                <a:effectLst/>
                <a:latin typeface="Arial" panose="020B0604020202020204" pitchFamily="34" charset="0"/>
              </a:rPr>
              <a:t>: Migration Planning addresses how to move from the Baseline to the Target Architectures by finalizing a detailed Implementation and Migration Plan</a:t>
            </a:r>
          </a:p>
          <a:p>
            <a:r>
              <a:rPr lang="en-US" b="1" i="0" dirty="0">
                <a:effectLst/>
                <a:latin typeface="Arial" panose="020B0604020202020204" pitchFamily="34" charset="0"/>
              </a:rPr>
              <a:t>Phase G</a:t>
            </a:r>
            <a:r>
              <a:rPr lang="en-US" i="0" dirty="0">
                <a:effectLst/>
                <a:latin typeface="Arial" panose="020B0604020202020204" pitchFamily="34" charset="0"/>
              </a:rPr>
              <a:t>: Implementation Governance provides an architectural oversight of the implementation</a:t>
            </a:r>
          </a:p>
          <a:p>
            <a:r>
              <a:rPr lang="en-US" b="1" i="0" dirty="0">
                <a:effectLst/>
                <a:latin typeface="Arial" panose="020B0604020202020204" pitchFamily="34" charset="0"/>
              </a:rPr>
              <a:t>Phase H</a:t>
            </a:r>
            <a:r>
              <a:rPr lang="en-US" i="0" dirty="0">
                <a:effectLst/>
                <a:latin typeface="Arial" panose="020B0604020202020204" pitchFamily="34" charset="0"/>
              </a:rPr>
              <a:t>: Architecture Change Management establishes procedures for managing change to the new architecture</a:t>
            </a:r>
          </a:p>
          <a:p>
            <a:r>
              <a:rPr lang="en-US" i="0" dirty="0">
                <a:effectLst/>
                <a:latin typeface="Arial" panose="020B0604020202020204" pitchFamily="34" charset="0"/>
              </a:rPr>
              <a:t>Requirements Management examines the process of managing architecture requirements throughout the ADM</a:t>
            </a:r>
          </a:p>
          <a:p>
            <a:endParaRPr lang="en-US" dirty="0"/>
          </a:p>
        </p:txBody>
      </p:sp>
    </p:spTree>
    <p:extLst>
      <p:ext uri="{BB962C8B-B14F-4D97-AF65-F5344CB8AC3E}">
        <p14:creationId xmlns:p14="http://schemas.microsoft.com/office/powerpoint/2010/main" val="2950107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91753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7269-C8CE-4C6A-AA9D-1656BE93FD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643074-6758-4676-81B7-B8E0F380BB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7648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680D-2A68-4626-895A-CB465416C5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95FF24-54E0-4A02-AA37-86774E96618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908420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75335-74D9-4FCA-9135-00542DB93B9F}"/>
              </a:ext>
            </a:extLst>
          </p:cNvPr>
          <p:cNvSpPr>
            <a:spLocks noGrp="1"/>
          </p:cNvSpPr>
          <p:nvPr>
            <p:ph type="title"/>
          </p:nvPr>
        </p:nvSpPr>
        <p:spPr>
          <a:xfrm>
            <a:off x="838200" y="365126"/>
            <a:ext cx="10515600" cy="787814"/>
          </a:xfrm>
        </p:spPr>
        <p:txBody>
          <a:bodyPr/>
          <a:lstStyle/>
          <a:p>
            <a:r>
              <a:rPr lang="en-US" dirty="0"/>
              <a:t>Practice Test.</a:t>
            </a:r>
          </a:p>
        </p:txBody>
      </p:sp>
      <p:sp>
        <p:nvSpPr>
          <p:cNvPr id="3" name="Content Placeholder 2">
            <a:extLst>
              <a:ext uri="{FF2B5EF4-FFF2-40B4-BE49-F238E27FC236}">
                <a16:creationId xmlns:a16="http://schemas.microsoft.com/office/drawing/2014/main" id="{CB670018-A21F-4C05-A2D3-7320D03992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83001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F55000-A2F0-4950-8025-43B538752158}"/>
              </a:ext>
            </a:extLst>
          </p:cNvPr>
          <p:cNvPicPr>
            <a:picLocks noChangeAspect="1"/>
          </p:cNvPicPr>
          <p:nvPr/>
        </p:nvPicPr>
        <p:blipFill>
          <a:blip r:embed="rId2"/>
          <a:stretch>
            <a:fillRect/>
          </a:stretch>
        </p:blipFill>
        <p:spPr>
          <a:xfrm>
            <a:off x="283266" y="466242"/>
            <a:ext cx="9046264" cy="4980402"/>
          </a:xfrm>
          <a:prstGeom prst="rect">
            <a:avLst/>
          </a:prstGeom>
        </p:spPr>
      </p:pic>
    </p:spTree>
    <p:extLst>
      <p:ext uri="{BB962C8B-B14F-4D97-AF65-F5344CB8AC3E}">
        <p14:creationId xmlns:p14="http://schemas.microsoft.com/office/powerpoint/2010/main" val="338992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93F7D6-FF67-4D03-AA2D-D2C3CF1712F5}"/>
              </a:ext>
            </a:extLst>
          </p:cNvPr>
          <p:cNvPicPr>
            <a:picLocks noChangeAspect="1"/>
          </p:cNvPicPr>
          <p:nvPr/>
        </p:nvPicPr>
        <p:blipFill>
          <a:blip r:embed="rId2"/>
          <a:stretch>
            <a:fillRect/>
          </a:stretch>
        </p:blipFill>
        <p:spPr>
          <a:xfrm>
            <a:off x="190914" y="0"/>
            <a:ext cx="6673712" cy="2573411"/>
          </a:xfrm>
          <a:prstGeom prst="rect">
            <a:avLst/>
          </a:prstGeom>
        </p:spPr>
      </p:pic>
      <p:pic>
        <p:nvPicPr>
          <p:cNvPr id="7" name="Picture 6">
            <a:extLst>
              <a:ext uri="{FF2B5EF4-FFF2-40B4-BE49-F238E27FC236}">
                <a16:creationId xmlns:a16="http://schemas.microsoft.com/office/drawing/2014/main" id="{DB4B728F-22AB-4B71-A67C-49CF319A062F}"/>
              </a:ext>
            </a:extLst>
          </p:cNvPr>
          <p:cNvPicPr>
            <a:picLocks noChangeAspect="1"/>
          </p:cNvPicPr>
          <p:nvPr/>
        </p:nvPicPr>
        <p:blipFill>
          <a:blip r:embed="rId3"/>
          <a:stretch>
            <a:fillRect/>
          </a:stretch>
        </p:blipFill>
        <p:spPr>
          <a:xfrm>
            <a:off x="190914" y="2573411"/>
            <a:ext cx="6515100" cy="2324100"/>
          </a:xfrm>
          <a:prstGeom prst="rect">
            <a:avLst/>
          </a:prstGeom>
        </p:spPr>
      </p:pic>
      <p:pic>
        <p:nvPicPr>
          <p:cNvPr id="9" name="Picture 8">
            <a:extLst>
              <a:ext uri="{FF2B5EF4-FFF2-40B4-BE49-F238E27FC236}">
                <a16:creationId xmlns:a16="http://schemas.microsoft.com/office/drawing/2014/main" id="{5850961F-DBF0-4896-8B72-5F73E5B54584}"/>
              </a:ext>
            </a:extLst>
          </p:cNvPr>
          <p:cNvPicPr>
            <a:picLocks noChangeAspect="1"/>
          </p:cNvPicPr>
          <p:nvPr/>
        </p:nvPicPr>
        <p:blipFill>
          <a:blip r:embed="rId4"/>
          <a:stretch>
            <a:fillRect/>
          </a:stretch>
        </p:blipFill>
        <p:spPr>
          <a:xfrm>
            <a:off x="-2899" y="4432024"/>
            <a:ext cx="6867525" cy="1943100"/>
          </a:xfrm>
          <a:prstGeom prst="rect">
            <a:avLst/>
          </a:prstGeom>
        </p:spPr>
      </p:pic>
      <p:pic>
        <p:nvPicPr>
          <p:cNvPr id="11" name="Picture 10">
            <a:extLst>
              <a:ext uri="{FF2B5EF4-FFF2-40B4-BE49-F238E27FC236}">
                <a16:creationId xmlns:a16="http://schemas.microsoft.com/office/drawing/2014/main" id="{2C69B6BD-227E-4EA5-A4B8-EF92013E0240}"/>
              </a:ext>
            </a:extLst>
          </p:cNvPr>
          <p:cNvPicPr>
            <a:picLocks noChangeAspect="1"/>
          </p:cNvPicPr>
          <p:nvPr/>
        </p:nvPicPr>
        <p:blipFill>
          <a:blip r:embed="rId5"/>
          <a:stretch>
            <a:fillRect/>
          </a:stretch>
        </p:blipFill>
        <p:spPr>
          <a:xfrm>
            <a:off x="6051885" y="0"/>
            <a:ext cx="6140115" cy="1803329"/>
          </a:xfrm>
          <a:prstGeom prst="rect">
            <a:avLst/>
          </a:prstGeom>
        </p:spPr>
      </p:pic>
    </p:spTree>
    <p:extLst>
      <p:ext uri="{BB962C8B-B14F-4D97-AF65-F5344CB8AC3E}">
        <p14:creationId xmlns:p14="http://schemas.microsoft.com/office/powerpoint/2010/main" val="28428986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24AB18-AC81-4534-B723-3A943EE6D0BB}"/>
              </a:ext>
            </a:extLst>
          </p:cNvPr>
          <p:cNvPicPr>
            <a:picLocks noChangeAspect="1"/>
          </p:cNvPicPr>
          <p:nvPr/>
        </p:nvPicPr>
        <p:blipFill>
          <a:blip r:embed="rId2"/>
          <a:stretch>
            <a:fillRect/>
          </a:stretch>
        </p:blipFill>
        <p:spPr>
          <a:xfrm>
            <a:off x="0" y="0"/>
            <a:ext cx="7524750" cy="3552825"/>
          </a:xfrm>
          <a:prstGeom prst="rect">
            <a:avLst/>
          </a:prstGeom>
        </p:spPr>
      </p:pic>
      <p:pic>
        <p:nvPicPr>
          <p:cNvPr id="9" name="Picture 8">
            <a:extLst>
              <a:ext uri="{FF2B5EF4-FFF2-40B4-BE49-F238E27FC236}">
                <a16:creationId xmlns:a16="http://schemas.microsoft.com/office/drawing/2014/main" id="{FF7FA7DF-DFAE-42CA-BE0F-44600979184C}"/>
              </a:ext>
            </a:extLst>
          </p:cNvPr>
          <p:cNvPicPr>
            <a:picLocks noChangeAspect="1"/>
          </p:cNvPicPr>
          <p:nvPr/>
        </p:nvPicPr>
        <p:blipFill>
          <a:blip r:embed="rId3"/>
          <a:stretch>
            <a:fillRect/>
          </a:stretch>
        </p:blipFill>
        <p:spPr>
          <a:xfrm>
            <a:off x="178491" y="3429000"/>
            <a:ext cx="7753350" cy="3365638"/>
          </a:xfrm>
          <a:prstGeom prst="rect">
            <a:avLst/>
          </a:prstGeom>
        </p:spPr>
      </p:pic>
      <p:pic>
        <p:nvPicPr>
          <p:cNvPr id="11" name="Picture 10">
            <a:extLst>
              <a:ext uri="{FF2B5EF4-FFF2-40B4-BE49-F238E27FC236}">
                <a16:creationId xmlns:a16="http://schemas.microsoft.com/office/drawing/2014/main" id="{E0D96FD2-5FD5-4FD4-8897-ADD51BF0FD57}"/>
              </a:ext>
            </a:extLst>
          </p:cNvPr>
          <p:cNvPicPr>
            <a:picLocks noChangeAspect="1"/>
          </p:cNvPicPr>
          <p:nvPr/>
        </p:nvPicPr>
        <p:blipFill>
          <a:blip r:embed="rId4"/>
          <a:stretch>
            <a:fillRect/>
          </a:stretch>
        </p:blipFill>
        <p:spPr>
          <a:xfrm>
            <a:off x="7289316" y="-1"/>
            <a:ext cx="4724193" cy="3552825"/>
          </a:xfrm>
          <a:prstGeom prst="rect">
            <a:avLst/>
          </a:prstGeom>
        </p:spPr>
      </p:pic>
      <p:pic>
        <p:nvPicPr>
          <p:cNvPr id="13" name="Picture 12">
            <a:extLst>
              <a:ext uri="{FF2B5EF4-FFF2-40B4-BE49-F238E27FC236}">
                <a16:creationId xmlns:a16="http://schemas.microsoft.com/office/drawing/2014/main" id="{397903CF-D204-4AD9-AB9F-248F9A35FCC3}"/>
              </a:ext>
            </a:extLst>
          </p:cNvPr>
          <p:cNvPicPr>
            <a:picLocks noChangeAspect="1"/>
          </p:cNvPicPr>
          <p:nvPr/>
        </p:nvPicPr>
        <p:blipFill>
          <a:blip r:embed="rId5"/>
          <a:stretch>
            <a:fillRect/>
          </a:stretch>
        </p:blipFill>
        <p:spPr>
          <a:xfrm>
            <a:off x="7129670" y="3429000"/>
            <a:ext cx="5062330" cy="3174931"/>
          </a:xfrm>
          <a:prstGeom prst="rect">
            <a:avLst/>
          </a:prstGeom>
        </p:spPr>
      </p:pic>
    </p:spTree>
    <p:extLst>
      <p:ext uri="{BB962C8B-B14F-4D97-AF65-F5344CB8AC3E}">
        <p14:creationId xmlns:p14="http://schemas.microsoft.com/office/powerpoint/2010/main" val="9991607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6375A5-4891-48E8-B800-FC26510B9683}"/>
              </a:ext>
            </a:extLst>
          </p:cNvPr>
          <p:cNvPicPr>
            <a:picLocks noGrp="1" noChangeAspect="1"/>
          </p:cNvPicPr>
          <p:nvPr>
            <p:ph idx="1"/>
          </p:nvPr>
        </p:nvPicPr>
        <p:blipFill>
          <a:blip r:embed="rId2"/>
          <a:stretch>
            <a:fillRect/>
          </a:stretch>
        </p:blipFill>
        <p:spPr>
          <a:xfrm>
            <a:off x="0" y="0"/>
            <a:ext cx="7572375" cy="3590925"/>
          </a:xfrm>
        </p:spPr>
      </p:pic>
      <p:pic>
        <p:nvPicPr>
          <p:cNvPr id="7" name="Picture 6">
            <a:extLst>
              <a:ext uri="{FF2B5EF4-FFF2-40B4-BE49-F238E27FC236}">
                <a16:creationId xmlns:a16="http://schemas.microsoft.com/office/drawing/2014/main" id="{58AB5D5E-1B81-4065-A527-4417AC446ABF}"/>
              </a:ext>
            </a:extLst>
          </p:cNvPr>
          <p:cNvPicPr>
            <a:picLocks noChangeAspect="1"/>
          </p:cNvPicPr>
          <p:nvPr/>
        </p:nvPicPr>
        <p:blipFill>
          <a:blip r:embed="rId3"/>
          <a:stretch>
            <a:fillRect/>
          </a:stretch>
        </p:blipFill>
        <p:spPr>
          <a:xfrm>
            <a:off x="0" y="3590925"/>
            <a:ext cx="8220075" cy="3505200"/>
          </a:xfrm>
          <a:prstGeom prst="rect">
            <a:avLst/>
          </a:prstGeom>
        </p:spPr>
      </p:pic>
      <p:pic>
        <p:nvPicPr>
          <p:cNvPr id="9" name="Picture 8">
            <a:extLst>
              <a:ext uri="{FF2B5EF4-FFF2-40B4-BE49-F238E27FC236}">
                <a16:creationId xmlns:a16="http://schemas.microsoft.com/office/drawing/2014/main" id="{79D63651-6DDE-4D31-813A-56E45820DD55}"/>
              </a:ext>
            </a:extLst>
          </p:cNvPr>
          <p:cNvPicPr>
            <a:picLocks noChangeAspect="1"/>
          </p:cNvPicPr>
          <p:nvPr/>
        </p:nvPicPr>
        <p:blipFill>
          <a:blip r:embed="rId4"/>
          <a:stretch>
            <a:fillRect/>
          </a:stretch>
        </p:blipFill>
        <p:spPr>
          <a:xfrm>
            <a:off x="6701869" y="410817"/>
            <a:ext cx="5365269" cy="2445440"/>
          </a:xfrm>
          <a:prstGeom prst="rect">
            <a:avLst/>
          </a:prstGeom>
        </p:spPr>
      </p:pic>
      <p:pic>
        <p:nvPicPr>
          <p:cNvPr id="11" name="Picture 10">
            <a:extLst>
              <a:ext uri="{FF2B5EF4-FFF2-40B4-BE49-F238E27FC236}">
                <a16:creationId xmlns:a16="http://schemas.microsoft.com/office/drawing/2014/main" id="{A7AD905A-6C36-4FAA-A164-3EE0EEB2E774}"/>
              </a:ext>
            </a:extLst>
          </p:cNvPr>
          <p:cNvPicPr>
            <a:picLocks noChangeAspect="1"/>
          </p:cNvPicPr>
          <p:nvPr/>
        </p:nvPicPr>
        <p:blipFill>
          <a:blip r:embed="rId5"/>
          <a:stretch>
            <a:fillRect/>
          </a:stretch>
        </p:blipFill>
        <p:spPr>
          <a:xfrm>
            <a:off x="6483607" y="4001742"/>
            <a:ext cx="5583531" cy="2408582"/>
          </a:xfrm>
          <a:prstGeom prst="rect">
            <a:avLst/>
          </a:prstGeom>
        </p:spPr>
      </p:pic>
    </p:spTree>
    <p:extLst>
      <p:ext uri="{BB962C8B-B14F-4D97-AF65-F5344CB8AC3E}">
        <p14:creationId xmlns:p14="http://schemas.microsoft.com/office/powerpoint/2010/main" val="5153494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AC2348-3F61-4BC9-84B2-0399944AA59B}"/>
              </a:ext>
            </a:extLst>
          </p:cNvPr>
          <p:cNvPicPr>
            <a:picLocks noChangeAspect="1"/>
          </p:cNvPicPr>
          <p:nvPr/>
        </p:nvPicPr>
        <p:blipFill>
          <a:blip r:embed="rId2"/>
          <a:stretch>
            <a:fillRect/>
          </a:stretch>
        </p:blipFill>
        <p:spPr>
          <a:xfrm>
            <a:off x="0" y="0"/>
            <a:ext cx="7353300" cy="3648075"/>
          </a:xfrm>
          <a:prstGeom prst="rect">
            <a:avLst/>
          </a:prstGeom>
        </p:spPr>
      </p:pic>
      <p:pic>
        <p:nvPicPr>
          <p:cNvPr id="7" name="Picture 6">
            <a:extLst>
              <a:ext uri="{FF2B5EF4-FFF2-40B4-BE49-F238E27FC236}">
                <a16:creationId xmlns:a16="http://schemas.microsoft.com/office/drawing/2014/main" id="{75D99BBF-C08A-4DCC-AF9F-6652AA89F964}"/>
              </a:ext>
            </a:extLst>
          </p:cNvPr>
          <p:cNvPicPr>
            <a:picLocks noChangeAspect="1"/>
          </p:cNvPicPr>
          <p:nvPr/>
        </p:nvPicPr>
        <p:blipFill>
          <a:blip r:embed="rId3"/>
          <a:stretch>
            <a:fillRect/>
          </a:stretch>
        </p:blipFill>
        <p:spPr>
          <a:xfrm>
            <a:off x="172071" y="3429000"/>
            <a:ext cx="7686675" cy="3209925"/>
          </a:xfrm>
          <a:prstGeom prst="rect">
            <a:avLst/>
          </a:prstGeom>
        </p:spPr>
      </p:pic>
      <p:pic>
        <p:nvPicPr>
          <p:cNvPr id="9" name="Picture 8">
            <a:extLst>
              <a:ext uri="{FF2B5EF4-FFF2-40B4-BE49-F238E27FC236}">
                <a16:creationId xmlns:a16="http://schemas.microsoft.com/office/drawing/2014/main" id="{DD5E00E4-975C-401D-8605-742E79C06F21}"/>
              </a:ext>
            </a:extLst>
          </p:cNvPr>
          <p:cNvPicPr>
            <a:picLocks noChangeAspect="1"/>
          </p:cNvPicPr>
          <p:nvPr/>
        </p:nvPicPr>
        <p:blipFill>
          <a:blip r:embed="rId4"/>
          <a:stretch>
            <a:fillRect/>
          </a:stretch>
        </p:blipFill>
        <p:spPr>
          <a:xfrm>
            <a:off x="7353300" y="0"/>
            <a:ext cx="6135756" cy="3733800"/>
          </a:xfrm>
          <a:prstGeom prst="rect">
            <a:avLst/>
          </a:prstGeom>
        </p:spPr>
      </p:pic>
    </p:spTree>
    <p:extLst>
      <p:ext uri="{BB962C8B-B14F-4D97-AF65-F5344CB8AC3E}">
        <p14:creationId xmlns:p14="http://schemas.microsoft.com/office/powerpoint/2010/main" val="13113991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1D17E6-4245-444D-BED3-AC519EC8FE42}"/>
              </a:ext>
            </a:extLst>
          </p:cNvPr>
          <p:cNvPicPr>
            <a:picLocks noChangeAspect="1"/>
          </p:cNvPicPr>
          <p:nvPr/>
        </p:nvPicPr>
        <p:blipFill>
          <a:blip r:embed="rId2"/>
          <a:stretch>
            <a:fillRect/>
          </a:stretch>
        </p:blipFill>
        <p:spPr>
          <a:xfrm>
            <a:off x="110159" y="0"/>
            <a:ext cx="7810500" cy="3676650"/>
          </a:xfrm>
          <a:prstGeom prst="rect">
            <a:avLst/>
          </a:prstGeom>
        </p:spPr>
      </p:pic>
      <p:pic>
        <p:nvPicPr>
          <p:cNvPr id="6" name="Picture 5">
            <a:extLst>
              <a:ext uri="{FF2B5EF4-FFF2-40B4-BE49-F238E27FC236}">
                <a16:creationId xmlns:a16="http://schemas.microsoft.com/office/drawing/2014/main" id="{EF47052F-D871-49D9-84BB-AF897AC4345B}"/>
              </a:ext>
            </a:extLst>
          </p:cNvPr>
          <p:cNvPicPr>
            <a:picLocks noChangeAspect="1"/>
          </p:cNvPicPr>
          <p:nvPr/>
        </p:nvPicPr>
        <p:blipFill>
          <a:blip r:embed="rId3"/>
          <a:stretch>
            <a:fillRect/>
          </a:stretch>
        </p:blipFill>
        <p:spPr>
          <a:xfrm>
            <a:off x="110159" y="3640621"/>
            <a:ext cx="7400925" cy="3267075"/>
          </a:xfrm>
          <a:prstGeom prst="rect">
            <a:avLst/>
          </a:prstGeom>
        </p:spPr>
      </p:pic>
    </p:spTree>
    <p:extLst>
      <p:ext uri="{BB962C8B-B14F-4D97-AF65-F5344CB8AC3E}">
        <p14:creationId xmlns:p14="http://schemas.microsoft.com/office/powerpoint/2010/main" val="147471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4564C-28DC-40BF-81F5-1E0E62C0F6BB}"/>
              </a:ext>
            </a:extLst>
          </p:cNvPr>
          <p:cNvSpPr txBox="1"/>
          <p:nvPr/>
        </p:nvSpPr>
        <p:spPr>
          <a:xfrm>
            <a:off x="0" y="1097162"/>
            <a:ext cx="11191164" cy="5078313"/>
          </a:xfrm>
          <a:prstGeom prst="rect">
            <a:avLst/>
          </a:prstGeom>
          <a:noFill/>
        </p:spPr>
        <p:txBody>
          <a:bodyPr wrap="square" rtlCol="0">
            <a:spAutoFit/>
          </a:bodyPr>
          <a:lstStyle/>
          <a:p>
            <a:r>
              <a:rPr lang="en-US" b="1" dirty="0"/>
              <a:t>Deliverables</a:t>
            </a:r>
            <a:r>
              <a:rPr lang="en-US" dirty="0"/>
              <a:t> </a:t>
            </a:r>
            <a:r>
              <a:rPr lang="en-US" dirty="0">
                <a:highlight>
                  <a:srgbClr val="FFFF00"/>
                </a:highlight>
              </a:rPr>
              <a:t>: </a:t>
            </a:r>
            <a:r>
              <a:rPr lang="en-US" b="0" i="0" dirty="0">
                <a:solidFill>
                  <a:srgbClr val="000000"/>
                </a:solidFill>
                <a:effectLst/>
                <a:highlight>
                  <a:srgbClr val="FFFF00"/>
                </a:highlight>
                <a:latin typeface="Arial" panose="020B0604020202020204" pitchFamily="34" charset="0"/>
              </a:rPr>
              <a:t>is a work product that is contractually specified and in turn formally reviewed, agreed, and signed off by the stakeholders</a:t>
            </a:r>
            <a:r>
              <a:rPr lang="en-US" b="0" i="0" dirty="0">
                <a:solidFill>
                  <a:srgbClr val="000000"/>
                </a:solidFill>
                <a:effectLst/>
                <a:latin typeface="Arial" panose="020B0604020202020204" pitchFamily="34" charset="0"/>
              </a:rPr>
              <a:t>,</a:t>
            </a:r>
            <a:br>
              <a:rPr lang="en-US" b="0" i="0" dirty="0">
                <a:solidFill>
                  <a:srgbClr val="000000"/>
                </a:solidFill>
                <a:effectLst/>
                <a:latin typeface="Arial" panose="020B0604020202020204" pitchFamily="34" charset="0"/>
              </a:rPr>
            </a:br>
            <a:r>
              <a:rPr lang="en-US" b="0" i="0" dirty="0">
                <a:solidFill>
                  <a:srgbClr val="333333"/>
                </a:solidFill>
                <a:effectLst/>
                <a:latin typeface="Arial" panose="020B0604020202020204" pitchFamily="34" charset="0"/>
              </a:rPr>
              <a:t>Deliverables represent the output of projects and those deliverables that are in documentation form will typically be archived at completion of a project, or transitioned into an Architecture Repository as a reference model, standard, or snapshot of the Architecture Landscape at a point in time.</a:t>
            </a:r>
            <a:br>
              <a:rPr lang="en-US" dirty="0"/>
            </a:br>
            <a:r>
              <a:rPr lang="en-US" b="1" dirty="0"/>
              <a:t>Artifacts</a:t>
            </a:r>
            <a:r>
              <a:rPr lang="en-US" dirty="0"/>
              <a:t> : </a:t>
            </a:r>
            <a:r>
              <a:rPr lang="en-US" b="0" i="0" dirty="0">
                <a:solidFill>
                  <a:srgbClr val="000000"/>
                </a:solidFill>
                <a:effectLst/>
                <a:highlight>
                  <a:srgbClr val="FFFF00"/>
                </a:highlight>
                <a:latin typeface="Arial" panose="020B0604020202020204" pitchFamily="34" charset="0"/>
              </a:rPr>
              <a:t> is an architectural work product that describes an aspect of the architecture.</a:t>
            </a:r>
            <a:br>
              <a:rPr lang="en-US" b="0" i="0" dirty="0">
                <a:solidFill>
                  <a:srgbClr val="000000"/>
                </a:solidFill>
                <a:effectLst/>
                <a:highlight>
                  <a:srgbClr val="FFFF00"/>
                </a:highlight>
                <a:latin typeface="Arial" panose="020B0604020202020204" pitchFamily="34" charset="0"/>
              </a:rPr>
            </a:br>
            <a:r>
              <a:rPr lang="en-US" b="0" i="0" dirty="0">
                <a:solidFill>
                  <a:srgbClr val="333333"/>
                </a:solidFill>
                <a:effectLst/>
                <a:highlight>
                  <a:srgbClr val="FFFF00"/>
                </a:highlight>
                <a:latin typeface="Arial" panose="020B0604020202020204" pitchFamily="34" charset="0"/>
              </a:rPr>
              <a:t>Artifacts are generally classified as catalogs (lists of things), matrices (showing relationships between things), and diagrams (pictures of things). Examples include a requirements catalog, business interaction matrix, and a use-case diagram. An architectural deliverable may contain many artifacts and artifacts will form the content of the Architecture Repository.</a:t>
            </a:r>
            <a:br>
              <a:rPr lang="en-US" dirty="0"/>
            </a:br>
            <a:r>
              <a:rPr lang="en-US" b="1" dirty="0"/>
              <a:t>A Building Block </a:t>
            </a:r>
            <a:r>
              <a:rPr lang="en-US" dirty="0"/>
              <a:t>: </a:t>
            </a:r>
            <a:r>
              <a:rPr lang="en-US" b="0" i="0" dirty="0">
                <a:solidFill>
                  <a:srgbClr val="000000"/>
                </a:solidFill>
                <a:effectLst/>
                <a:latin typeface="Arial" panose="020B0604020202020204" pitchFamily="34" charset="0"/>
              </a:rPr>
              <a:t> represents a (potentially re-usable) component of enterprise capability that can be combined with other building blocks to deliver architectures and solutions.</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Architecture Building Blocks (ABBs): </a:t>
            </a:r>
            <a:r>
              <a:rPr lang="en-US" b="0" i="0" dirty="0">
                <a:solidFill>
                  <a:srgbClr val="000000"/>
                </a:solidFill>
                <a:effectLst/>
                <a:latin typeface="Arial" panose="020B0604020202020204" pitchFamily="34" charset="0"/>
              </a:rPr>
              <a:t> typically describe required capability and shape the specification of Solution Building Blocks (SBBs); for example, a customer services capability may be required within an enterprise, supported by many SBBs, such as processes, data, and application software.</a:t>
            </a: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	</a:t>
            </a:r>
            <a:r>
              <a:rPr lang="en-US" b="1" i="0" dirty="0">
                <a:solidFill>
                  <a:srgbClr val="000000"/>
                </a:solidFill>
                <a:effectLst/>
                <a:latin typeface="Arial" panose="020B0604020202020204" pitchFamily="34" charset="0"/>
              </a:rPr>
              <a:t>Solution Building Blocks(SBBs)</a:t>
            </a:r>
            <a:r>
              <a:rPr lang="en-US" b="0" i="0" dirty="0">
                <a:solidFill>
                  <a:srgbClr val="000000"/>
                </a:solidFill>
                <a:effectLst/>
                <a:latin typeface="Arial" panose="020B0604020202020204" pitchFamily="34" charset="0"/>
              </a:rPr>
              <a:t>: represent components that will be used to implement the required capability; for example, a network is a building block that can be described through complementary artifacts and then put to use to realize solutions for the enterprise</a:t>
            </a:r>
            <a:endParaRPr lang="en-US" dirty="0"/>
          </a:p>
        </p:txBody>
      </p:sp>
    </p:spTree>
    <p:extLst>
      <p:ext uri="{BB962C8B-B14F-4D97-AF65-F5344CB8AC3E}">
        <p14:creationId xmlns:p14="http://schemas.microsoft.com/office/powerpoint/2010/main" val="6460513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2E72B-CC12-494F-B7EA-1D2AF3F967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A8A3BF-4950-45FD-95C5-94E259933ED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808C2B9-5083-4C61-A26E-70077F732746}"/>
              </a:ext>
            </a:extLst>
          </p:cNvPr>
          <p:cNvPicPr>
            <a:picLocks noChangeAspect="1"/>
          </p:cNvPicPr>
          <p:nvPr/>
        </p:nvPicPr>
        <p:blipFill>
          <a:blip r:embed="rId2"/>
          <a:stretch>
            <a:fillRect/>
          </a:stretch>
        </p:blipFill>
        <p:spPr>
          <a:xfrm>
            <a:off x="0" y="0"/>
            <a:ext cx="7753350" cy="3467100"/>
          </a:xfrm>
          <a:prstGeom prst="rect">
            <a:avLst/>
          </a:prstGeom>
        </p:spPr>
      </p:pic>
      <p:pic>
        <p:nvPicPr>
          <p:cNvPr id="7" name="Picture 6">
            <a:extLst>
              <a:ext uri="{FF2B5EF4-FFF2-40B4-BE49-F238E27FC236}">
                <a16:creationId xmlns:a16="http://schemas.microsoft.com/office/drawing/2014/main" id="{CB1A1DD9-CC50-4820-8606-65D71E2FECB5}"/>
              </a:ext>
            </a:extLst>
          </p:cNvPr>
          <p:cNvPicPr>
            <a:picLocks noChangeAspect="1"/>
          </p:cNvPicPr>
          <p:nvPr/>
        </p:nvPicPr>
        <p:blipFill>
          <a:blip r:embed="rId3"/>
          <a:stretch>
            <a:fillRect/>
          </a:stretch>
        </p:blipFill>
        <p:spPr>
          <a:xfrm>
            <a:off x="257175" y="3514725"/>
            <a:ext cx="7496175" cy="3343275"/>
          </a:xfrm>
          <a:prstGeom prst="rect">
            <a:avLst/>
          </a:prstGeom>
        </p:spPr>
      </p:pic>
    </p:spTree>
    <p:extLst>
      <p:ext uri="{BB962C8B-B14F-4D97-AF65-F5344CB8AC3E}">
        <p14:creationId xmlns:p14="http://schemas.microsoft.com/office/powerpoint/2010/main" val="10630502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C93304-DA8E-4E04-8273-6B8824F38732}"/>
              </a:ext>
            </a:extLst>
          </p:cNvPr>
          <p:cNvPicPr>
            <a:picLocks noChangeAspect="1"/>
          </p:cNvPicPr>
          <p:nvPr/>
        </p:nvPicPr>
        <p:blipFill>
          <a:blip r:embed="rId2"/>
          <a:stretch>
            <a:fillRect/>
          </a:stretch>
        </p:blipFill>
        <p:spPr>
          <a:xfrm>
            <a:off x="374374" y="322055"/>
            <a:ext cx="7829550" cy="3409950"/>
          </a:xfrm>
          <a:prstGeom prst="rect">
            <a:avLst/>
          </a:prstGeom>
        </p:spPr>
      </p:pic>
      <p:pic>
        <p:nvPicPr>
          <p:cNvPr id="7" name="Picture 6">
            <a:extLst>
              <a:ext uri="{FF2B5EF4-FFF2-40B4-BE49-F238E27FC236}">
                <a16:creationId xmlns:a16="http://schemas.microsoft.com/office/drawing/2014/main" id="{5E54A6D1-1711-4E94-8DDD-327B70BAD65A}"/>
              </a:ext>
            </a:extLst>
          </p:cNvPr>
          <p:cNvPicPr>
            <a:picLocks noChangeAspect="1"/>
          </p:cNvPicPr>
          <p:nvPr/>
        </p:nvPicPr>
        <p:blipFill>
          <a:blip r:embed="rId3"/>
          <a:stretch>
            <a:fillRect/>
          </a:stretch>
        </p:blipFill>
        <p:spPr>
          <a:xfrm>
            <a:off x="374374" y="3732005"/>
            <a:ext cx="8438322" cy="2709666"/>
          </a:xfrm>
          <a:prstGeom prst="rect">
            <a:avLst/>
          </a:prstGeom>
        </p:spPr>
      </p:pic>
    </p:spTree>
    <p:extLst>
      <p:ext uri="{BB962C8B-B14F-4D97-AF65-F5344CB8AC3E}">
        <p14:creationId xmlns:p14="http://schemas.microsoft.com/office/powerpoint/2010/main" val="38074179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9241D8-228A-4965-990C-997BA465E8D5}"/>
              </a:ext>
            </a:extLst>
          </p:cNvPr>
          <p:cNvPicPr>
            <a:picLocks noChangeAspect="1"/>
          </p:cNvPicPr>
          <p:nvPr/>
        </p:nvPicPr>
        <p:blipFill>
          <a:blip r:embed="rId2"/>
          <a:stretch>
            <a:fillRect/>
          </a:stretch>
        </p:blipFill>
        <p:spPr>
          <a:xfrm>
            <a:off x="0" y="50008"/>
            <a:ext cx="8359013" cy="1798775"/>
          </a:xfrm>
          <a:prstGeom prst="rect">
            <a:avLst/>
          </a:prstGeom>
        </p:spPr>
      </p:pic>
      <p:pic>
        <p:nvPicPr>
          <p:cNvPr id="6" name="Picture 5">
            <a:extLst>
              <a:ext uri="{FF2B5EF4-FFF2-40B4-BE49-F238E27FC236}">
                <a16:creationId xmlns:a16="http://schemas.microsoft.com/office/drawing/2014/main" id="{FF8FE995-B5D8-454E-95CF-253DD38FC2D7}"/>
              </a:ext>
            </a:extLst>
          </p:cNvPr>
          <p:cNvPicPr>
            <a:picLocks noChangeAspect="1"/>
          </p:cNvPicPr>
          <p:nvPr/>
        </p:nvPicPr>
        <p:blipFill>
          <a:blip r:embed="rId3"/>
          <a:stretch>
            <a:fillRect/>
          </a:stretch>
        </p:blipFill>
        <p:spPr>
          <a:xfrm>
            <a:off x="227361" y="2307741"/>
            <a:ext cx="11964639" cy="1782676"/>
          </a:xfrm>
          <a:prstGeom prst="rect">
            <a:avLst/>
          </a:prstGeom>
        </p:spPr>
      </p:pic>
      <p:pic>
        <p:nvPicPr>
          <p:cNvPr id="8" name="Picture 7">
            <a:extLst>
              <a:ext uri="{FF2B5EF4-FFF2-40B4-BE49-F238E27FC236}">
                <a16:creationId xmlns:a16="http://schemas.microsoft.com/office/drawing/2014/main" id="{368E61B4-04AB-40C2-8DA5-1D46FBEB857F}"/>
              </a:ext>
            </a:extLst>
          </p:cNvPr>
          <p:cNvPicPr>
            <a:picLocks noChangeAspect="1"/>
          </p:cNvPicPr>
          <p:nvPr/>
        </p:nvPicPr>
        <p:blipFill>
          <a:blip r:embed="rId4"/>
          <a:stretch>
            <a:fillRect/>
          </a:stretch>
        </p:blipFill>
        <p:spPr>
          <a:xfrm>
            <a:off x="227361" y="3993666"/>
            <a:ext cx="6067425" cy="2435710"/>
          </a:xfrm>
          <a:prstGeom prst="rect">
            <a:avLst/>
          </a:prstGeom>
        </p:spPr>
      </p:pic>
      <p:pic>
        <p:nvPicPr>
          <p:cNvPr id="12" name="Picture 11">
            <a:extLst>
              <a:ext uri="{FF2B5EF4-FFF2-40B4-BE49-F238E27FC236}">
                <a16:creationId xmlns:a16="http://schemas.microsoft.com/office/drawing/2014/main" id="{0D3EE9A2-82B9-411C-AFA4-A4D156990234}"/>
              </a:ext>
            </a:extLst>
          </p:cNvPr>
          <p:cNvPicPr>
            <a:picLocks noChangeAspect="1"/>
          </p:cNvPicPr>
          <p:nvPr/>
        </p:nvPicPr>
        <p:blipFill>
          <a:blip r:embed="rId5"/>
          <a:stretch>
            <a:fillRect/>
          </a:stretch>
        </p:blipFill>
        <p:spPr>
          <a:xfrm>
            <a:off x="5200650" y="4108173"/>
            <a:ext cx="6991350" cy="2339111"/>
          </a:xfrm>
          <a:prstGeom prst="rect">
            <a:avLst/>
          </a:prstGeom>
        </p:spPr>
      </p:pic>
      <p:pic>
        <p:nvPicPr>
          <p:cNvPr id="14" name="Picture 13">
            <a:extLst>
              <a:ext uri="{FF2B5EF4-FFF2-40B4-BE49-F238E27FC236}">
                <a16:creationId xmlns:a16="http://schemas.microsoft.com/office/drawing/2014/main" id="{D2607C1B-D78B-46AE-ACE8-9945F1D6E57C}"/>
              </a:ext>
            </a:extLst>
          </p:cNvPr>
          <p:cNvPicPr>
            <a:picLocks noChangeAspect="1"/>
          </p:cNvPicPr>
          <p:nvPr/>
        </p:nvPicPr>
        <p:blipFill>
          <a:blip r:embed="rId6"/>
          <a:stretch>
            <a:fillRect/>
          </a:stretch>
        </p:blipFill>
        <p:spPr>
          <a:xfrm>
            <a:off x="6757573" y="410715"/>
            <a:ext cx="5200650" cy="1600200"/>
          </a:xfrm>
          <a:prstGeom prst="rect">
            <a:avLst/>
          </a:prstGeom>
        </p:spPr>
      </p:pic>
    </p:spTree>
    <p:extLst>
      <p:ext uri="{BB962C8B-B14F-4D97-AF65-F5344CB8AC3E}">
        <p14:creationId xmlns:p14="http://schemas.microsoft.com/office/powerpoint/2010/main" val="14165387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9C7834-6876-48DA-BF8C-681944567E24}"/>
              </a:ext>
            </a:extLst>
          </p:cNvPr>
          <p:cNvPicPr>
            <a:picLocks noChangeAspect="1"/>
          </p:cNvPicPr>
          <p:nvPr/>
        </p:nvPicPr>
        <p:blipFill>
          <a:blip r:embed="rId2"/>
          <a:stretch>
            <a:fillRect/>
          </a:stretch>
        </p:blipFill>
        <p:spPr>
          <a:xfrm>
            <a:off x="271256" y="169793"/>
            <a:ext cx="8202018" cy="2162590"/>
          </a:xfrm>
          <a:prstGeom prst="rect">
            <a:avLst/>
          </a:prstGeom>
        </p:spPr>
      </p:pic>
      <p:pic>
        <p:nvPicPr>
          <p:cNvPr id="7" name="Picture 6">
            <a:extLst>
              <a:ext uri="{FF2B5EF4-FFF2-40B4-BE49-F238E27FC236}">
                <a16:creationId xmlns:a16="http://schemas.microsoft.com/office/drawing/2014/main" id="{FCA54BC1-1D3D-40CE-A494-9301FF16525D}"/>
              </a:ext>
            </a:extLst>
          </p:cNvPr>
          <p:cNvPicPr>
            <a:picLocks noChangeAspect="1"/>
          </p:cNvPicPr>
          <p:nvPr/>
        </p:nvPicPr>
        <p:blipFill>
          <a:blip r:embed="rId3"/>
          <a:stretch>
            <a:fillRect/>
          </a:stretch>
        </p:blipFill>
        <p:spPr>
          <a:xfrm>
            <a:off x="271256" y="2373760"/>
            <a:ext cx="5572953" cy="2071827"/>
          </a:xfrm>
          <a:prstGeom prst="rect">
            <a:avLst/>
          </a:prstGeom>
        </p:spPr>
      </p:pic>
      <p:sp>
        <p:nvSpPr>
          <p:cNvPr id="8" name="TextBox 7">
            <a:extLst>
              <a:ext uri="{FF2B5EF4-FFF2-40B4-BE49-F238E27FC236}">
                <a16:creationId xmlns:a16="http://schemas.microsoft.com/office/drawing/2014/main" id="{D102B14F-A690-4D70-813D-F4F987DD48F3}"/>
              </a:ext>
            </a:extLst>
          </p:cNvPr>
          <p:cNvSpPr txBox="1"/>
          <p:nvPr/>
        </p:nvSpPr>
        <p:spPr>
          <a:xfrm>
            <a:off x="271256" y="4691270"/>
            <a:ext cx="9270309" cy="923330"/>
          </a:xfrm>
          <a:prstGeom prst="rect">
            <a:avLst/>
          </a:prstGeom>
          <a:noFill/>
        </p:spPr>
        <p:txBody>
          <a:bodyPr wrap="square" rtlCol="0">
            <a:spAutoFit/>
          </a:bodyPr>
          <a:lstStyle/>
          <a:p>
            <a:r>
              <a:rPr lang="en-US" b="0" i="0" dirty="0">
                <a:solidFill>
                  <a:srgbClr val="202124"/>
                </a:solidFill>
                <a:effectLst/>
                <a:highlight>
                  <a:srgbClr val="FFFF00"/>
                </a:highlight>
                <a:latin typeface="arial" panose="020B0604020202020204" pitchFamily="34" charset="0"/>
              </a:rPr>
              <a:t>Prioritize projects. Estimate resource requirements and availability. Perform cost/benefit assessment of the various migration projects.</a:t>
            </a:r>
            <a:br>
              <a:rPr lang="en-US" b="0" i="0" dirty="0">
                <a:solidFill>
                  <a:srgbClr val="202124"/>
                </a:solidFill>
                <a:effectLst/>
                <a:highlight>
                  <a:srgbClr val="FFFF00"/>
                </a:highlight>
                <a:latin typeface="arial" panose="020B0604020202020204" pitchFamily="34" charset="0"/>
              </a:rPr>
            </a:br>
            <a:r>
              <a:rPr lang="en-US" b="1" i="0" dirty="0">
                <a:solidFill>
                  <a:srgbClr val="202124"/>
                </a:solidFill>
                <a:effectLst/>
                <a:highlight>
                  <a:srgbClr val="FFFF00"/>
                </a:highlight>
                <a:latin typeface="arial" panose="020B0604020202020204" pitchFamily="34" charset="0"/>
              </a:rPr>
              <a:t>Architecture Development Method (ADM) &gt; Phase F: Migration Planning</a:t>
            </a:r>
            <a:endParaRPr lang="en-US" dirty="0">
              <a:highlight>
                <a:srgbClr val="FFFF00"/>
              </a:highlight>
            </a:endParaRPr>
          </a:p>
        </p:txBody>
      </p:sp>
      <p:pic>
        <p:nvPicPr>
          <p:cNvPr id="10" name="Picture 9">
            <a:extLst>
              <a:ext uri="{FF2B5EF4-FFF2-40B4-BE49-F238E27FC236}">
                <a16:creationId xmlns:a16="http://schemas.microsoft.com/office/drawing/2014/main" id="{108DDBD1-740E-4908-8EA4-1CA6B35289D9}"/>
              </a:ext>
            </a:extLst>
          </p:cNvPr>
          <p:cNvPicPr>
            <a:picLocks noChangeAspect="1"/>
          </p:cNvPicPr>
          <p:nvPr/>
        </p:nvPicPr>
        <p:blipFill>
          <a:blip r:embed="rId4"/>
          <a:stretch>
            <a:fillRect/>
          </a:stretch>
        </p:blipFill>
        <p:spPr>
          <a:xfrm>
            <a:off x="5844209" y="2645948"/>
            <a:ext cx="6347792" cy="2071827"/>
          </a:xfrm>
          <a:prstGeom prst="rect">
            <a:avLst/>
          </a:prstGeom>
        </p:spPr>
      </p:pic>
      <p:pic>
        <p:nvPicPr>
          <p:cNvPr id="12" name="Picture 11">
            <a:extLst>
              <a:ext uri="{FF2B5EF4-FFF2-40B4-BE49-F238E27FC236}">
                <a16:creationId xmlns:a16="http://schemas.microsoft.com/office/drawing/2014/main" id="{6955A820-EF05-4AF2-8445-AFFFA2628722}"/>
              </a:ext>
            </a:extLst>
          </p:cNvPr>
          <p:cNvPicPr>
            <a:picLocks noChangeAspect="1"/>
          </p:cNvPicPr>
          <p:nvPr/>
        </p:nvPicPr>
        <p:blipFill>
          <a:blip r:embed="rId5"/>
          <a:stretch>
            <a:fillRect/>
          </a:stretch>
        </p:blipFill>
        <p:spPr>
          <a:xfrm>
            <a:off x="5327374" y="569843"/>
            <a:ext cx="6864625" cy="2071826"/>
          </a:xfrm>
          <a:prstGeom prst="rect">
            <a:avLst/>
          </a:prstGeom>
        </p:spPr>
      </p:pic>
    </p:spTree>
    <p:extLst>
      <p:ext uri="{BB962C8B-B14F-4D97-AF65-F5344CB8AC3E}">
        <p14:creationId xmlns:p14="http://schemas.microsoft.com/office/powerpoint/2010/main" val="161584174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4EC389-9FBE-4FFC-B6C8-DA09D8574F98}"/>
              </a:ext>
            </a:extLst>
          </p:cNvPr>
          <p:cNvPicPr>
            <a:picLocks noChangeAspect="1"/>
          </p:cNvPicPr>
          <p:nvPr/>
        </p:nvPicPr>
        <p:blipFill>
          <a:blip r:embed="rId2"/>
          <a:stretch>
            <a:fillRect/>
          </a:stretch>
        </p:blipFill>
        <p:spPr>
          <a:xfrm>
            <a:off x="-106017" y="0"/>
            <a:ext cx="8606572" cy="1973330"/>
          </a:xfrm>
          <a:prstGeom prst="rect">
            <a:avLst/>
          </a:prstGeom>
        </p:spPr>
      </p:pic>
      <p:pic>
        <p:nvPicPr>
          <p:cNvPr id="7" name="Picture 6">
            <a:extLst>
              <a:ext uri="{FF2B5EF4-FFF2-40B4-BE49-F238E27FC236}">
                <a16:creationId xmlns:a16="http://schemas.microsoft.com/office/drawing/2014/main" id="{8B85BA63-EA7D-479B-B92B-0B0C9C3A9083}"/>
              </a:ext>
            </a:extLst>
          </p:cNvPr>
          <p:cNvPicPr>
            <a:picLocks noChangeAspect="1"/>
          </p:cNvPicPr>
          <p:nvPr/>
        </p:nvPicPr>
        <p:blipFill>
          <a:blip r:embed="rId3"/>
          <a:stretch>
            <a:fillRect/>
          </a:stretch>
        </p:blipFill>
        <p:spPr>
          <a:xfrm>
            <a:off x="50639" y="2187434"/>
            <a:ext cx="8449916" cy="1874148"/>
          </a:xfrm>
          <a:prstGeom prst="rect">
            <a:avLst/>
          </a:prstGeom>
        </p:spPr>
      </p:pic>
      <p:pic>
        <p:nvPicPr>
          <p:cNvPr id="9" name="Picture 8">
            <a:extLst>
              <a:ext uri="{FF2B5EF4-FFF2-40B4-BE49-F238E27FC236}">
                <a16:creationId xmlns:a16="http://schemas.microsoft.com/office/drawing/2014/main" id="{B092113B-0BFC-45B8-9192-4FABDD573535}"/>
              </a:ext>
            </a:extLst>
          </p:cNvPr>
          <p:cNvPicPr>
            <a:picLocks noChangeAspect="1"/>
          </p:cNvPicPr>
          <p:nvPr/>
        </p:nvPicPr>
        <p:blipFill>
          <a:blip r:embed="rId4"/>
          <a:stretch>
            <a:fillRect/>
          </a:stretch>
        </p:blipFill>
        <p:spPr>
          <a:xfrm>
            <a:off x="0" y="4061582"/>
            <a:ext cx="6096000" cy="1670788"/>
          </a:xfrm>
          <a:prstGeom prst="rect">
            <a:avLst/>
          </a:prstGeom>
        </p:spPr>
      </p:pic>
      <p:pic>
        <p:nvPicPr>
          <p:cNvPr id="11" name="Picture 10">
            <a:extLst>
              <a:ext uri="{FF2B5EF4-FFF2-40B4-BE49-F238E27FC236}">
                <a16:creationId xmlns:a16="http://schemas.microsoft.com/office/drawing/2014/main" id="{7D773C3C-967D-470B-9797-805F6FD6568A}"/>
              </a:ext>
            </a:extLst>
          </p:cNvPr>
          <p:cNvPicPr>
            <a:picLocks noChangeAspect="1"/>
          </p:cNvPicPr>
          <p:nvPr/>
        </p:nvPicPr>
        <p:blipFill>
          <a:blip r:embed="rId5"/>
          <a:stretch>
            <a:fillRect/>
          </a:stretch>
        </p:blipFill>
        <p:spPr>
          <a:xfrm>
            <a:off x="0" y="5302109"/>
            <a:ext cx="8858250" cy="1695450"/>
          </a:xfrm>
          <a:prstGeom prst="rect">
            <a:avLst/>
          </a:prstGeom>
        </p:spPr>
      </p:pic>
    </p:spTree>
    <p:extLst>
      <p:ext uri="{BB962C8B-B14F-4D97-AF65-F5344CB8AC3E}">
        <p14:creationId xmlns:p14="http://schemas.microsoft.com/office/powerpoint/2010/main" val="34905421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F33593-1E6D-4DA3-90BD-F1678F8A2B34}"/>
              </a:ext>
            </a:extLst>
          </p:cNvPr>
          <p:cNvSpPr txBox="1"/>
          <p:nvPr/>
        </p:nvSpPr>
        <p:spPr>
          <a:xfrm>
            <a:off x="159025" y="198783"/>
            <a:ext cx="9236766" cy="2585323"/>
          </a:xfrm>
          <a:prstGeom prst="rect">
            <a:avLst/>
          </a:prstGeom>
          <a:noFill/>
        </p:spPr>
        <p:txBody>
          <a:bodyPr wrap="square" rtlCol="0">
            <a:spAutoFit/>
          </a:bodyPr>
          <a:lstStyle/>
          <a:p>
            <a:r>
              <a:rPr lang="en-US" b="1" i="0" dirty="0">
                <a:solidFill>
                  <a:srgbClr val="009957"/>
                </a:solidFill>
                <a:effectLst/>
                <a:latin typeface="Arial" panose="020B0604020202020204" pitchFamily="34" charset="0"/>
              </a:rPr>
              <a:t>Architecture Principles:  </a:t>
            </a:r>
            <a:r>
              <a:rPr lang="en-US" b="0" i="0" dirty="0">
                <a:solidFill>
                  <a:srgbClr val="333333"/>
                </a:solidFill>
                <a:effectLst/>
                <a:latin typeface="Arial" panose="020B0604020202020204" pitchFamily="34" charset="0"/>
              </a:rPr>
              <a:t>They reflect a level of consensus across the enterprise, and embody the spirit and thinking of existing enterprise principles. Architecture Principles govern the architecture process, affecting the development, maintenance, and use of the Enterprise Architecture.</a:t>
            </a:r>
            <a:br>
              <a:rPr lang="en-US" b="1" i="0" dirty="0">
                <a:solidFill>
                  <a:srgbClr val="009957"/>
                </a:solidFill>
                <a:effectLst/>
                <a:latin typeface="Arial" panose="020B0604020202020204" pitchFamily="34" charset="0"/>
              </a:rPr>
            </a:br>
            <a:r>
              <a:rPr lang="en-US" b="1" i="0" dirty="0">
                <a:solidFill>
                  <a:srgbClr val="009957"/>
                </a:solidFill>
                <a:effectLst/>
                <a:latin typeface="Arial" panose="020B0604020202020204" pitchFamily="34" charset="0"/>
              </a:rPr>
              <a:t>Components of Architecture Principles</a:t>
            </a:r>
          </a:p>
          <a:p>
            <a:pPr marL="342900" indent="-342900">
              <a:buAutoNum type="arabicPeriod"/>
            </a:pPr>
            <a:r>
              <a:rPr lang="en-US" dirty="0"/>
              <a:t>Name</a:t>
            </a:r>
          </a:p>
          <a:p>
            <a:pPr marL="342900" indent="-342900">
              <a:buAutoNum type="arabicPeriod"/>
            </a:pPr>
            <a:r>
              <a:rPr lang="en-US" dirty="0"/>
              <a:t>Statements</a:t>
            </a:r>
          </a:p>
          <a:p>
            <a:pPr marL="342900" indent="-342900">
              <a:buAutoNum type="arabicPeriod"/>
            </a:pPr>
            <a:r>
              <a:rPr lang="en-US" dirty="0"/>
              <a:t>Rational </a:t>
            </a:r>
          </a:p>
          <a:p>
            <a:pPr marL="342900" indent="-342900">
              <a:buAutoNum type="arabicPeriod"/>
            </a:pPr>
            <a:r>
              <a:rPr lang="en-US" dirty="0"/>
              <a:t>Implications</a:t>
            </a:r>
          </a:p>
        </p:txBody>
      </p:sp>
      <p:sp>
        <p:nvSpPr>
          <p:cNvPr id="6" name="TextBox 5">
            <a:extLst>
              <a:ext uri="{FF2B5EF4-FFF2-40B4-BE49-F238E27FC236}">
                <a16:creationId xmlns:a16="http://schemas.microsoft.com/office/drawing/2014/main" id="{5BA8ACED-D5E9-46AE-868A-C7265BD64FFD}"/>
              </a:ext>
            </a:extLst>
          </p:cNvPr>
          <p:cNvSpPr txBox="1"/>
          <p:nvPr/>
        </p:nvSpPr>
        <p:spPr>
          <a:xfrm>
            <a:off x="0" y="2784106"/>
            <a:ext cx="7142922" cy="646331"/>
          </a:xfrm>
          <a:prstGeom prst="rect">
            <a:avLst/>
          </a:prstGeom>
          <a:noFill/>
        </p:spPr>
        <p:txBody>
          <a:bodyPr wrap="square">
            <a:spAutoFit/>
          </a:bodyPr>
          <a:lstStyle/>
          <a:p>
            <a:pPr algn="l"/>
            <a:r>
              <a:rPr lang="en-US" b="1" i="0" dirty="0">
                <a:solidFill>
                  <a:srgbClr val="00A6DE"/>
                </a:solidFill>
                <a:effectLst/>
                <a:latin typeface="Arial" panose="020B0604020202020204" pitchFamily="34" charset="0"/>
              </a:rPr>
              <a:t> Qualities of Principles</a:t>
            </a:r>
            <a:br>
              <a:rPr lang="en-US" b="1" i="0" dirty="0">
                <a:solidFill>
                  <a:srgbClr val="00A6DE"/>
                </a:solidFill>
                <a:effectLst/>
                <a:latin typeface="Arial" panose="020B0604020202020204" pitchFamily="34" charset="0"/>
              </a:rPr>
            </a:br>
            <a:r>
              <a:rPr lang="en-US" b="1" i="0" dirty="0">
                <a:effectLst/>
                <a:latin typeface="Arial" panose="020B0604020202020204" pitchFamily="34" charset="0"/>
              </a:rPr>
              <a:t> Understandable, Robust, Complete, Consistent, Stable</a:t>
            </a:r>
          </a:p>
        </p:txBody>
      </p:sp>
      <p:pic>
        <p:nvPicPr>
          <p:cNvPr id="8" name="Picture 7">
            <a:extLst>
              <a:ext uri="{FF2B5EF4-FFF2-40B4-BE49-F238E27FC236}">
                <a16:creationId xmlns:a16="http://schemas.microsoft.com/office/drawing/2014/main" id="{020410A4-6013-430E-8819-AAB1D6C54C45}"/>
              </a:ext>
            </a:extLst>
          </p:cNvPr>
          <p:cNvPicPr>
            <a:picLocks noChangeAspect="1"/>
          </p:cNvPicPr>
          <p:nvPr/>
        </p:nvPicPr>
        <p:blipFill>
          <a:blip r:embed="rId2"/>
          <a:stretch>
            <a:fillRect/>
          </a:stretch>
        </p:blipFill>
        <p:spPr>
          <a:xfrm>
            <a:off x="0" y="3358642"/>
            <a:ext cx="5686425" cy="1724025"/>
          </a:xfrm>
          <a:prstGeom prst="rect">
            <a:avLst/>
          </a:prstGeom>
        </p:spPr>
      </p:pic>
      <p:pic>
        <p:nvPicPr>
          <p:cNvPr id="10" name="Picture 9">
            <a:extLst>
              <a:ext uri="{FF2B5EF4-FFF2-40B4-BE49-F238E27FC236}">
                <a16:creationId xmlns:a16="http://schemas.microsoft.com/office/drawing/2014/main" id="{FD3B44ED-3089-446D-84A4-52E9BFC58A5F}"/>
              </a:ext>
            </a:extLst>
          </p:cNvPr>
          <p:cNvPicPr>
            <a:picLocks noChangeAspect="1"/>
          </p:cNvPicPr>
          <p:nvPr/>
        </p:nvPicPr>
        <p:blipFill>
          <a:blip r:embed="rId3"/>
          <a:stretch>
            <a:fillRect/>
          </a:stretch>
        </p:blipFill>
        <p:spPr>
          <a:xfrm>
            <a:off x="159025" y="4848225"/>
            <a:ext cx="10715625" cy="2009775"/>
          </a:xfrm>
          <a:prstGeom prst="rect">
            <a:avLst/>
          </a:prstGeom>
        </p:spPr>
      </p:pic>
    </p:spTree>
    <p:extLst>
      <p:ext uri="{BB962C8B-B14F-4D97-AF65-F5344CB8AC3E}">
        <p14:creationId xmlns:p14="http://schemas.microsoft.com/office/powerpoint/2010/main" val="2425257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ADED70-B046-45D9-84F6-F7C2C1656561}"/>
              </a:ext>
            </a:extLst>
          </p:cNvPr>
          <p:cNvSpPr txBox="1"/>
          <p:nvPr/>
        </p:nvSpPr>
        <p:spPr>
          <a:xfrm>
            <a:off x="0" y="140011"/>
            <a:ext cx="12192000" cy="3539430"/>
          </a:xfrm>
          <a:prstGeom prst="rect">
            <a:avLst/>
          </a:prstGeom>
          <a:noFill/>
        </p:spPr>
        <p:txBody>
          <a:bodyPr wrap="square" rtlCol="0">
            <a:spAutoFit/>
          </a:bodyPr>
          <a:lstStyle/>
          <a:p>
            <a:pPr algn="l"/>
            <a:r>
              <a:rPr lang="en-US" sz="1600" b="1" i="0" dirty="0">
                <a:solidFill>
                  <a:srgbClr val="333333"/>
                </a:solidFill>
                <a:effectLst/>
                <a:latin typeface="Arial" panose="020B0604020202020204" pitchFamily="34" charset="0"/>
              </a:rPr>
              <a:t>The benefits of Architecture Governance include:</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Increased transparency of accountability, and informed delegation of authority</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Controlled risk management</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Protection of the existing asset base through maximizing re-use of existing architectural components</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Proactive control, monitoring, and management mechanisms</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Process, concept, and component re-use across all organizational business units</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Value creation through monitoring, measuring, evaluation, and feedback</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Increased visibility supporting internal processes and external parties' requirements; in particular, increased visibility of decision-making at lower levels ensures oversight at an appropriate level within the enterprise of decisions that may have far-reaching strategic consequences for the organization</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Greater shareholder value; in particular, Enterprise Architecture increasingly represents the core intellectual property of the enterprise - studies have demonstrated a correlation between increased shareholder value and well-governed enterprises</a:t>
            </a:r>
          </a:p>
          <a:p>
            <a:pPr algn="l">
              <a:buFont typeface="Arial" panose="020B0604020202020204" pitchFamily="34" charset="0"/>
              <a:buChar char="•"/>
            </a:pPr>
            <a:r>
              <a:rPr lang="en-US" sz="1600" b="0" i="0" dirty="0">
                <a:solidFill>
                  <a:srgbClr val="000000"/>
                </a:solidFill>
                <a:effectLst/>
                <a:highlight>
                  <a:srgbClr val="FFFF00"/>
                </a:highlight>
                <a:latin typeface="Arial" panose="020B0604020202020204" pitchFamily="34" charset="0"/>
              </a:rPr>
              <a:t>Integrates with existing processes and methodologies and complements functionality by adding control capabilities</a:t>
            </a:r>
          </a:p>
          <a:p>
            <a:endParaRPr lang="en-US" sz="1600" dirty="0"/>
          </a:p>
        </p:txBody>
      </p:sp>
      <p:pic>
        <p:nvPicPr>
          <p:cNvPr id="7" name="Picture 6">
            <a:extLst>
              <a:ext uri="{FF2B5EF4-FFF2-40B4-BE49-F238E27FC236}">
                <a16:creationId xmlns:a16="http://schemas.microsoft.com/office/drawing/2014/main" id="{A589D6F6-9888-47F1-BE58-8EBFFE12F218}"/>
              </a:ext>
            </a:extLst>
          </p:cNvPr>
          <p:cNvPicPr>
            <a:picLocks noChangeAspect="1"/>
          </p:cNvPicPr>
          <p:nvPr/>
        </p:nvPicPr>
        <p:blipFill>
          <a:blip r:embed="rId2"/>
          <a:stretch>
            <a:fillRect/>
          </a:stretch>
        </p:blipFill>
        <p:spPr>
          <a:xfrm>
            <a:off x="0" y="4247323"/>
            <a:ext cx="11385137" cy="2610677"/>
          </a:xfrm>
          <a:prstGeom prst="rect">
            <a:avLst/>
          </a:prstGeom>
        </p:spPr>
      </p:pic>
      <p:sp>
        <p:nvSpPr>
          <p:cNvPr id="8" name="TextBox 7">
            <a:extLst>
              <a:ext uri="{FF2B5EF4-FFF2-40B4-BE49-F238E27FC236}">
                <a16:creationId xmlns:a16="http://schemas.microsoft.com/office/drawing/2014/main" id="{94635EB9-4228-4911-A20F-BBFE8101E94F}"/>
              </a:ext>
            </a:extLst>
          </p:cNvPr>
          <p:cNvSpPr txBox="1"/>
          <p:nvPr/>
        </p:nvSpPr>
        <p:spPr>
          <a:xfrm>
            <a:off x="477080" y="3635021"/>
            <a:ext cx="3816626" cy="461665"/>
          </a:xfrm>
          <a:prstGeom prst="rect">
            <a:avLst/>
          </a:prstGeom>
          <a:noFill/>
        </p:spPr>
        <p:txBody>
          <a:bodyPr wrap="square" rtlCol="0">
            <a:spAutoFit/>
          </a:bodyPr>
          <a:lstStyle/>
          <a:p>
            <a:r>
              <a:rPr lang="en-US" sz="2400" b="1" dirty="0"/>
              <a:t>RISK Management</a:t>
            </a:r>
          </a:p>
        </p:txBody>
      </p:sp>
    </p:spTree>
    <p:extLst>
      <p:ext uri="{BB962C8B-B14F-4D97-AF65-F5344CB8AC3E}">
        <p14:creationId xmlns:p14="http://schemas.microsoft.com/office/powerpoint/2010/main" val="14008545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633D4C-2CB0-47F7-AC82-870E72484484}"/>
              </a:ext>
            </a:extLst>
          </p:cNvPr>
          <p:cNvPicPr>
            <a:picLocks noChangeAspect="1"/>
          </p:cNvPicPr>
          <p:nvPr/>
        </p:nvPicPr>
        <p:blipFill>
          <a:blip r:embed="rId2"/>
          <a:stretch>
            <a:fillRect/>
          </a:stretch>
        </p:blipFill>
        <p:spPr>
          <a:xfrm>
            <a:off x="173313" y="147223"/>
            <a:ext cx="10334625" cy="1819275"/>
          </a:xfrm>
          <a:prstGeom prst="rect">
            <a:avLst/>
          </a:prstGeom>
        </p:spPr>
      </p:pic>
      <p:pic>
        <p:nvPicPr>
          <p:cNvPr id="7" name="Picture 6">
            <a:extLst>
              <a:ext uri="{FF2B5EF4-FFF2-40B4-BE49-F238E27FC236}">
                <a16:creationId xmlns:a16="http://schemas.microsoft.com/office/drawing/2014/main" id="{28C148C5-3D23-41B5-8FE8-16CA16AB63BC}"/>
              </a:ext>
            </a:extLst>
          </p:cNvPr>
          <p:cNvPicPr>
            <a:picLocks noChangeAspect="1"/>
          </p:cNvPicPr>
          <p:nvPr/>
        </p:nvPicPr>
        <p:blipFill>
          <a:blip r:embed="rId3"/>
          <a:stretch>
            <a:fillRect/>
          </a:stretch>
        </p:blipFill>
        <p:spPr>
          <a:xfrm>
            <a:off x="316187" y="2088874"/>
            <a:ext cx="10048875" cy="1752600"/>
          </a:xfrm>
          <a:prstGeom prst="rect">
            <a:avLst/>
          </a:prstGeom>
        </p:spPr>
      </p:pic>
      <p:pic>
        <p:nvPicPr>
          <p:cNvPr id="9" name="Picture 8">
            <a:extLst>
              <a:ext uri="{FF2B5EF4-FFF2-40B4-BE49-F238E27FC236}">
                <a16:creationId xmlns:a16="http://schemas.microsoft.com/office/drawing/2014/main" id="{0621C860-5982-4FCD-87B0-E2B4233E0444}"/>
              </a:ext>
            </a:extLst>
          </p:cNvPr>
          <p:cNvPicPr>
            <a:picLocks noChangeAspect="1"/>
          </p:cNvPicPr>
          <p:nvPr/>
        </p:nvPicPr>
        <p:blipFill>
          <a:blip r:embed="rId4"/>
          <a:stretch>
            <a:fillRect/>
          </a:stretch>
        </p:blipFill>
        <p:spPr>
          <a:xfrm>
            <a:off x="235224" y="4041707"/>
            <a:ext cx="10210800" cy="1714500"/>
          </a:xfrm>
          <a:prstGeom prst="rect">
            <a:avLst/>
          </a:prstGeom>
        </p:spPr>
      </p:pic>
    </p:spTree>
    <p:extLst>
      <p:ext uri="{BB962C8B-B14F-4D97-AF65-F5344CB8AC3E}">
        <p14:creationId xmlns:p14="http://schemas.microsoft.com/office/powerpoint/2010/main" val="2405018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80C58F-0ED2-4843-9372-041BC088C9EC}"/>
              </a:ext>
            </a:extLst>
          </p:cNvPr>
          <p:cNvPicPr>
            <a:picLocks noChangeAspect="1"/>
          </p:cNvPicPr>
          <p:nvPr/>
        </p:nvPicPr>
        <p:blipFill>
          <a:blip r:embed="rId2"/>
          <a:stretch>
            <a:fillRect/>
          </a:stretch>
        </p:blipFill>
        <p:spPr>
          <a:xfrm>
            <a:off x="212448" y="147223"/>
            <a:ext cx="11714371" cy="2083282"/>
          </a:xfrm>
          <a:prstGeom prst="rect">
            <a:avLst/>
          </a:prstGeom>
        </p:spPr>
      </p:pic>
      <p:pic>
        <p:nvPicPr>
          <p:cNvPr id="7" name="Picture 6">
            <a:extLst>
              <a:ext uri="{FF2B5EF4-FFF2-40B4-BE49-F238E27FC236}">
                <a16:creationId xmlns:a16="http://schemas.microsoft.com/office/drawing/2014/main" id="{1BDA0738-BF7F-4B0B-A6FD-7D6617733B66}"/>
              </a:ext>
            </a:extLst>
          </p:cNvPr>
          <p:cNvPicPr>
            <a:picLocks noChangeAspect="1"/>
          </p:cNvPicPr>
          <p:nvPr/>
        </p:nvPicPr>
        <p:blipFill>
          <a:blip r:embed="rId3"/>
          <a:stretch>
            <a:fillRect/>
          </a:stretch>
        </p:blipFill>
        <p:spPr>
          <a:xfrm>
            <a:off x="240353" y="2230504"/>
            <a:ext cx="11711293" cy="2349467"/>
          </a:xfrm>
          <a:prstGeom prst="rect">
            <a:avLst/>
          </a:prstGeom>
        </p:spPr>
      </p:pic>
      <p:pic>
        <p:nvPicPr>
          <p:cNvPr id="9" name="Picture 8">
            <a:extLst>
              <a:ext uri="{FF2B5EF4-FFF2-40B4-BE49-F238E27FC236}">
                <a16:creationId xmlns:a16="http://schemas.microsoft.com/office/drawing/2014/main" id="{3754CCE8-9C3B-4B4E-9F7A-E5D7C354326A}"/>
              </a:ext>
            </a:extLst>
          </p:cNvPr>
          <p:cNvPicPr>
            <a:picLocks noChangeAspect="1"/>
          </p:cNvPicPr>
          <p:nvPr/>
        </p:nvPicPr>
        <p:blipFill>
          <a:blip r:embed="rId4"/>
          <a:stretch>
            <a:fillRect/>
          </a:stretch>
        </p:blipFill>
        <p:spPr>
          <a:xfrm>
            <a:off x="137784" y="4579972"/>
            <a:ext cx="11916431" cy="2126352"/>
          </a:xfrm>
          <a:prstGeom prst="rect">
            <a:avLst/>
          </a:prstGeom>
        </p:spPr>
      </p:pic>
    </p:spTree>
    <p:extLst>
      <p:ext uri="{BB962C8B-B14F-4D97-AF65-F5344CB8AC3E}">
        <p14:creationId xmlns:p14="http://schemas.microsoft.com/office/powerpoint/2010/main" val="3920724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0E53A4-9BC4-4CB9-814F-091B9B7F1D71}"/>
              </a:ext>
            </a:extLst>
          </p:cNvPr>
          <p:cNvPicPr>
            <a:picLocks noChangeAspect="1"/>
          </p:cNvPicPr>
          <p:nvPr/>
        </p:nvPicPr>
        <p:blipFill>
          <a:blip r:embed="rId2"/>
          <a:stretch>
            <a:fillRect/>
          </a:stretch>
        </p:blipFill>
        <p:spPr>
          <a:xfrm>
            <a:off x="206409" y="157782"/>
            <a:ext cx="11779182" cy="2015573"/>
          </a:xfrm>
          <a:prstGeom prst="rect">
            <a:avLst/>
          </a:prstGeom>
        </p:spPr>
      </p:pic>
      <p:pic>
        <p:nvPicPr>
          <p:cNvPr id="7" name="Picture 6">
            <a:extLst>
              <a:ext uri="{FF2B5EF4-FFF2-40B4-BE49-F238E27FC236}">
                <a16:creationId xmlns:a16="http://schemas.microsoft.com/office/drawing/2014/main" id="{6FE331EF-D541-45AC-80FC-3E0C7F44121D}"/>
              </a:ext>
            </a:extLst>
          </p:cNvPr>
          <p:cNvPicPr>
            <a:picLocks noChangeAspect="1"/>
          </p:cNvPicPr>
          <p:nvPr/>
        </p:nvPicPr>
        <p:blipFill>
          <a:blip r:embed="rId3"/>
          <a:stretch>
            <a:fillRect/>
          </a:stretch>
        </p:blipFill>
        <p:spPr>
          <a:xfrm>
            <a:off x="206409" y="2388911"/>
            <a:ext cx="11898389" cy="2143332"/>
          </a:xfrm>
          <a:prstGeom prst="rect">
            <a:avLst/>
          </a:prstGeom>
        </p:spPr>
      </p:pic>
      <p:pic>
        <p:nvPicPr>
          <p:cNvPr id="9" name="Picture 8">
            <a:extLst>
              <a:ext uri="{FF2B5EF4-FFF2-40B4-BE49-F238E27FC236}">
                <a16:creationId xmlns:a16="http://schemas.microsoft.com/office/drawing/2014/main" id="{DDB02802-50DE-4C90-AC05-B7FCBCADC7A0}"/>
              </a:ext>
            </a:extLst>
          </p:cNvPr>
          <p:cNvPicPr>
            <a:picLocks noChangeAspect="1"/>
          </p:cNvPicPr>
          <p:nvPr/>
        </p:nvPicPr>
        <p:blipFill>
          <a:blip r:embed="rId4"/>
          <a:stretch>
            <a:fillRect/>
          </a:stretch>
        </p:blipFill>
        <p:spPr>
          <a:xfrm>
            <a:off x="325616" y="4473859"/>
            <a:ext cx="11779182" cy="2384141"/>
          </a:xfrm>
          <a:prstGeom prst="rect">
            <a:avLst/>
          </a:prstGeom>
        </p:spPr>
      </p:pic>
    </p:spTree>
    <p:extLst>
      <p:ext uri="{BB962C8B-B14F-4D97-AF65-F5344CB8AC3E}">
        <p14:creationId xmlns:p14="http://schemas.microsoft.com/office/powerpoint/2010/main" val="21541129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10477</TotalTime>
  <Words>2992</Words>
  <Application>Microsoft Office PowerPoint</Application>
  <PresentationFormat>Widescreen</PresentationFormat>
  <Paragraphs>157</Paragraphs>
  <Slides>119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119</vt:i4>
      </vt:variant>
    </vt:vector>
  </HeadingPairs>
  <TitlesOfParts>
    <vt:vector size="126" baseType="lpstr">
      <vt:lpstr>Arial</vt:lpstr>
      <vt:lpstr>Arial</vt:lpstr>
      <vt:lpstr>Calibri</vt:lpstr>
      <vt:lpstr>Calibri Light</vt:lpstr>
      <vt:lpstr>Lato</vt:lpstr>
      <vt:lpstr>Symbol</vt:lpstr>
      <vt:lpstr>Office Theme</vt:lpstr>
      <vt:lpstr>Chapters</vt:lpstr>
      <vt:lpstr>What is TOGAF? </vt:lpstr>
      <vt:lpstr>Structure of the TOGAF Standard</vt:lpstr>
      <vt:lpstr>What is Enterprise ?  The TOGAF standard considers an "enterprise" to be any collection of organizations that have common goals. * A whole corporation or a division of a corporation * A government agency or a single government department * A chain of geographically distant organizations linked together by common ownership * Groups of countries or governments working together to create common or shareable deliverables or infrastructures * Partnerships and alliances of businesses working together, such as a consortium or supply chain What is an architecture framework? An architecture framework is a foundational structure, or set of structures, which can be used for developing a broad range of different architectures. It should describe a method for designing a target state of the enterprise in terms of a set of building blocks, and for showing how the building blocks fit together. It should contain a set of tools and provide a common vocabulary. It should also include a list of recommended standards and compliant products that can be used to implement the building blocks. Why is an enterprise Architecture needed?  The purpose of Enterprise Architecture is to optimize across the enterprise the often fragmented legacy of processes (both manual and automated) into an integrated environment that is responsive to change and supportive of the delivery of the business strategy Why use the TOGAF standard as a Framework for Enterprise Architecture? The TOGAF standard has been developed through the collaborative efforts of the whole community. Using the TOGAF standard results in Enterprise Architecture that is consistent, reflects the needs of stakeholders, employs best practice, and gives due consideration both to current requirements and the perceived future needs of the business. </vt:lpstr>
      <vt:lpstr>PowerPoint Presentation</vt:lpstr>
      <vt:lpstr> CORE CONCEPTS</vt:lpstr>
      <vt:lpstr>PowerPoint Presentation</vt:lpstr>
      <vt:lpstr>Architecture Development Method</vt:lpstr>
      <vt:lpstr>PowerPoint Presentation</vt:lpstr>
      <vt:lpstr>Relationship between Deliverables, Artifacts and Building Blocks.</vt:lpstr>
      <vt:lpstr>Relationship between Deliverables, Artifacts and Building Blocks.</vt:lpstr>
      <vt:lpstr>Enterprise Continuum</vt:lpstr>
      <vt:lpstr>Architecture Repository</vt:lpstr>
      <vt:lpstr>PowerPoint Presentation</vt:lpstr>
      <vt:lpstr>Enterprise Architecture Capability</vt:lpstr>
      <vt:lpstr>Architecture Development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ADM Guidelines and Techniques</vt:lpstr>
      <vt:lpstr>PowerPoint Presentation</vt:lpstr>
      <vt:lpstr>PowerPoint Presentation</vt:lpstr>
      <vt:lpstr>Approaches of ADM </vt:lpstr>
      <vt:lpstr>PowerPoint Presentation</vt:lpstr>
      <vt:lpstr>PowerPoint Presentation</vt:lpstr>
      <vt:lpstr>Architecture Principal</vt:lpstr>
      <vt:lpstr>Enterprise Continuum &amp; Tools</vt:lpstr>
      <vt:lpstr>PowerPoint Presentation</vt:lpstr>
      <vt:lpstr>Architecture Repository</vt:lpstr>
      <vt:lpstr>PowerPoint Presentation</vt:lpstr>
      <vt:lpstr>PowerPoint Presentation</vt:lpstr>
      <vt:lpstr>Glossary:</vt:lpstr>
      <vt:lpstr>PowerPoint Presentation</vt:lpstr>
      <vt:lpstr>Architecture Governance  </vt:lpstr>
      <vt:lpstr>PowerPoint Presentation</vt:lpstr>
      <vt:lpstr>Architecture Compliance </vt:lpstr>
      <vt:lpstr>PowerPoint Presentation</vt:lpstr>
      <vt:lpstr>PowerPoint Presentation</vt:lpstr>
      <vt:lpstr>PowerPoint Presentation</vt:lpstr>
      <vt:lpstr>PowerPoint Presentation</vt:lpstr>
      <vt:lpstr>Practice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Nakib Ansari</dc:creator>
  <cp:lastModifiedBy>Nakib Ansari</cp:lastModifiedBy>
  <cp:revision>18</cp:revision>
  <dcterms:created xsi:type="dcterms:W3CDTF">2022-02-14T12:11:25Z</dcterms:created>
  <dcterms:modified xsi:type="dcterms:W3CDTF">2022-02-22T08:31:54Z</dcterms:modified>
</cp:coreProperties>
</file>